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7" r:id="rId2"/>
    <p:sldId id="258" r:id="rId3"/>
    <p:sldId id="259" r:id="rId4"/>
    <p:sldId id="260" r:id="rId5"/>
    <p:sldId id="261" r:id="rId6"/>
    <p:sldId id="262" r:id="rId7"/>
    <p:sldId id="264" r:id="rId8"/>
    <p:sldId id="266" r:id="rId9"/>
    <p:sldId id="267" r:id="rId10"/>
    <p:sldId id="268" r:id="rId11"/>
    <p:sldId id="269" r:id="rId12"/>
    <p:sldId id="270" r:id="rId13"/>
    <p:sldId id="272" r:id="rId14"/>
    <p:sldId id="274" r:id="rId15"/>
    <p:sldId id="275" r:id="rId16"/>
    <p:sldId id="276" r:id="rId17"/>
    <p:sldId id="277" r:id="rId18"/>
    <p:sldId id="278" r:id="rId19"/>
    <p:sldId id="279" r:id="rId20"/>
    <p:sldId id="336" r:id="rId21"/>
    <p:sldId id="280" r:id="rId22"/>
    <p:sldId id="337" r:id="rId23"/>
    <p:sldId id="281" r:id="rId24"/>
    <p:sldId id="282" r:id="rId25"/>
    <p:sldId id="338" r:id="rId26"/>
    <p:sldId id="283" r:id="rId27"/>
    <p:sldId id="339" r:id="rId28"/>
    <p:sldId id="284" r:id="rId29"/>
    <p:sldId id="287" r:id="rId30"/>
    <p:sldId id="285"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35" r:id="rId56"/>
    <p:sldId id="334"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485B"/>
    <a:srgbClr val="26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p:scale>
          <a:sx n="75" d="100"/>
          <a:sy n="75" d="100"/>
        </p:scale>
        <p:origin x="965" y="2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DB1C1E-4F9C-4EB5-9D04-B8AE12711F70}" type="datetimeFigureOut">
              <a:rPr lang="en-IN" smtClean="0"/>
              <a:t>26-04-2025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A1FBE8-A31E-49C0-AFEB-75C54C96FEE4}" type="slidenum">
              <a:rPr lang="en-IN" smtClean="0"/>
              <a:t>‹#›</a:t>
            </a:fld>
            <a:endParaRPr lang="en-IN"/>
          </a:p>
        </p:txBody>
      </p:sp>
    </p:spTree>
    <p:extLst>
      <p:ext uri="{BB962C8B-B14F-4D97-AF65-F5344CB8AC3E}">
        <p14:creationId xmlns:p14="http://schemas.microsoft.com/office/powerpoint/2010/main" val="3766925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7756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9865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259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2115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3741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51482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83972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29281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47177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3227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9614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76430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2970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7912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4142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3352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06354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95940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45943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07983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24350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7240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66790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02233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68375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35310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38604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49971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87543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97153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62428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80797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22264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7952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6047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8344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19783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7072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12879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40282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93920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13766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01723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6209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21024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2207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65612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74151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07707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17280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7556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8289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7764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168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9841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BF8B40AD-F19D-4697-B627-3A3DB2CD57D0}" type="datetimeFigureOut">
              <a:rPr lang="en-IN" smtClean="0"/>
              <a:t>26-04-2025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6673B2C-0500-4A04-856B-44DB03E49973}" type="slidenum">
              <a:rPr lang="en-IN" smtClean="0"/>
              <a:t>‹#›</a:t>
            </a:fld>
            <a:endParaRPr lang="en-IN"/>
          </a:p>
        </p:txBody>
      </p:sp>
    </p:spTree>
    <p:extLst>
      <p:ext uri="{BB962C8B-B14F-4D97-AF65-F5344CB8AC3E}">
        <p14:creationId xmlns:p14="http://schemas.microsoft.com/office/powerpoint/2010/main" val="31018335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F8B40AD-F19D-4697-B627-3A3DB2CD57D0}" type="datetimeFigureOut">
              <a:rPr lang="en-IN" smtClean="0"/>
              <a:t>26-04-2025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6673B2C-0500-4A04-856B-44DB03E49973}" type="slidenum">
              <a:rPr lang="en-IN" smtClean="0"/>
              <a:t>‹#›</a:t>
            </a:fld>
            <a:endParaRPr lang="en-IN"/>
          </a:p>
        </p:txBody>
      </p:sp>
    </p:spTree>
    <p:extLst>
      <p:ext uri="{BB962C8B-B14F-4D97-AF65-F5344CB8AC3E}">
        <p14:creationId xmlns:p14="http://schemas.microsoft.com/office/powerpoint/2010/main" val="7525504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F8B40AD-F19D-4697-B627-3A3DB2CD57D0}" type="datetimeFigureOut">
              <a:rPr lang="en-IN" smtClean="0"/>
              <a:t>26-04-2025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6673B2C-0500-4A04-856B-44DB03E49973}" type="slidenum">
              <a:rPr lang="en-IN" smtClean="0"/>
              <a:t>‹#›</a:t>
            </a:fld>
            <a:endParaRPr lang="en-IN"/>
          </a:p>
        </p:txBody>
      </p:sp>
    </p:spTree>
    <p:extLst>
      <p:ext uri="{BB962C8B-B14F-4D97-AF65-F5344CB8AC3E}">
        <p14:creationId xmlns:p14="http://schemas.microsoft.com/office/powerpoint/2010/main" val="3683049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F8B40AD-F19D-4697-B627-3A3DB2CD57D0}" type="datetimeFigureOut">
              <a:rPr lang="en-IN" smtClean="0"/>
              <a:t>26-04-2025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6673B2C-0500-4A04-856B-44DB03E49973}" type="slidenum">
              <a:rPr lang="en-IN" smtClean="0"/>
              <a:t>‹#›</a:t>
            </a:fld>
            <a:endParaRPr lang="en-IN"/>
          </a:p>
        </p:txBody>
      </p:sp>
    </p:spTree>
    <p:extLst>
      <p:ext uri="{BB962C8B-B14F-4D97-AF65-F5344CB8AC3E}">
        <p14:creationId xmlns:p14="http://schemas.microsoft.com/office/powerpoint/2010/main" val="21946939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F8B40AD-F19D-4697-B627-3A3DB2CD57D0}" type="datetimeFigureOut">
              <a:rPr lang="en-IN" smtClean="0"/>
              <a:t>26-04-2025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6673B2C-0500-4A04-856B-44DB03E49973}" type="slidenum">
              <a:rPr lang="en-IN" smtClean="0"/>
              <a:t>‹#›</a:t>
            </a:fld>
            <a:endParaRPr lang="en-IN"/>
          </a:p>
        </p:txBody>
      </p:sp>
    </p:spTree>
    <p:extLst>
      <p:ext uri="{BB962C8B-B14F-4D97-AF65-F5344CB8AC3E}">
        <p14:creationId xmlns:p14="http://schemas.microsoft.com/office/powerpoint/2010/main" val="8469786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BF8B40AD-F19D-4697-B627-3A3DB2CD57D0}" type="datetimeFigureOut">
              <a:rPr lang="en-IN" smtClean="0"/>
              <a:t>26-04-2025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6673B2C-0500-4A04-856B-44DB03E49973}" type="slidenum">
              <a:rPr lang="en-IN" smtClean="0"/>
              <a:t>‹#›</a:t>
            </a:fld>
            <a:endParaRPr lang="en-IN"/>
          </a:p>
        </p:txBody>
      </p:sp>
    </p:spTree>
    <p:extLst>
      <p:ext uri="{BB962C8B-B14F-4D97-AF65-F5344CB8AC3E}">
        <p14:creationId xmlns:p14="http://schemas.microsoft.com/office/powerpoint/2010/main" val="3680992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BF8B40AD-F19D-4697-B627-3A3DB2CD57D0}" type="datetimeFigureOut">
              <a:rPr lang="en-IN" smtClean="0"/>
              <a:t>26-04-2025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6673B2C-0500-4A04-856B-44DB03E49973}" type="slidenum">
              <a:rPr lang="en-IN" smtClean="0"/>
              <a:t>‹#›</a:t>
            </a:fld>
            <a:endParaRPr lang="en-IN"/>
          </a:p>
        </p:txBody>
      </p:sp>
    </p:spTree>
    <p:extLst>
      <p:ext uri="{BB962C8B-B14F-4D97-AF65-F5344CB8AC3E}">
        <p14:creationId xmlns:p14="http://schemas.microsoft.com/office/powerpoint/2010/main" val="2123145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BF8B40AD-F19D-4697-B627-3A3DB2CD57D0}" type="datetimeFigureOut">
              <a:rPr lang="en-IN" smtClean="0"/>
              <a:t>26-04-2025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6673B2C-0500-4A04-856B-44DB03E49973}" type="slidenum">
              <a:rPr lang="en-IN" smtClean="0"/>
              <a:t>‹#›</a:t>
            </a:fld>
            <a:endParaRPr lang="en-IN"/>
          </a:p>
        </p:txBody>
      </p:sp>
    </p:spTree>
    <p:extLst>
      <p:ext uri="{BB962C8B-B14F-4D97-AF65-F5344CB8AC3E}">
        <p14:creationId xmlns:p14="http://schemas.microsoft.com/office/powerpoint/2010/main" val="1061233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8B40AD-F19D-4697-B627-3A3DB2CD57D0}" type="datetimeFigureOut">
              <a:rPr lang="en-IN" smtClean="0"/>
              <a:t>26-04-2025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6673B2C-0500-4A04-856B-44DB03E49973}" type="slidenum">
              <a:rPr lang="en-IN" smtClean="0"/>
              <a:t>‹#›</a:t>
            </a:fld>
            <a:endParaRPr lang="en-IN"/>
          </a:p>
        </p:txBody>
      </p:sp>
    </p:spTree>
    <p:extLst>
      <p:ext uri="{BB962C8B-B14F-4D97-AF65-F5344CB8AC3E}">
        <p14:creationId xmlns:p14="http://schemas.microsoft.com/office/powerpoint/2010/main" val="1669790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8B40AD-F19D-4697-B627-3A3DB2CD57D0}" type="datetimeFigureOut">
              <a:rPr lang="en-IN" smtClean="0"/>
              <a:t>26-04-2025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6673B2C-0500-4A04-856B-44DB03E49973}" type="slidenum">
              <a:rPr lang="en-IN" smtClean="0"/>
              <a:t>‹#›</a:t>
            </a:fld>
            <a:endParaRPr lang="en-IN"/>
          </a:p>
        </p:txBody>
      </p:sp>
    </p:spTree>
    <p:extLst>
      <p:ext uri="{BB962C8B-B14F-4D97-AF65-F5344CB8AC3E}">
        <p14:creationId xmlns:p14="http://schemas.microsoft.com/office/powerpoint/2010/main" val="2658662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8B40AD-F19D-4697-B627-3A3DB2CD57D0}" type="datetimeFigureOut">
              <a:rPr lang="en-IN" smtClean="0"/>
              <a:t>26-04-2025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6673B2C-0500-4A04-856B-44DB03E49973}" type="slidenum">
              <a:rPr lang="en-IN" smtClean="0"/>
              <a:t>‹#›</a:t>
            </a:fld>
            <a:endParaRPr lang="en-IN"/>
          </a:p>
        </p:txBody>
      </p:sp>
    </p:spTree>
    <p:extLst>
      <p:ext uri="{BB962C8B-B14F-4D97-AF65-F5344CB8AC3E}">
        <p14:creationId xmlns:p14="http://schemas.microsoft.com/office/powerpoint/2010/main" val="2625424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8B40AD-F19D-4697-B627-3A3DB2CD57D0}" type="datetimeFigureOut">
              <a:rPr lang="en-IN" smtClean="0"/>
              <a:t>26-04-2025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673B2C-0500-4A04-856B-44DB03E49973}" type="slidenum">
              <a:rPr lang="en-IN" smtClean="0"/>
              <a:t>‹#›</a:t>
            </a:fld>
            <a:endParaRPr lang="en-IN"/>
          </a:p>
        </p:txBody>
      </p:sp>
    </p:spTree>
    <p:extLst>
      <p:ext uri="{BB962C8B-B14F-4D97-AF65-F5344CB8AC3E}">
        <p14:creationId xmlns:p14="http://schemas.microsoft.com/office/powerpoint/2010/main" val="39213155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hyperlink" Target="http://www.linkedin.com/in/divya-patel-957236283"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cxnSp>
        <p:nvCxnSpPr>
          <p:cNvPr id="94" name="Google Shape;94;p11"/>
          <p:cNvCxnSpPr/>
          <p:nvPr/>
        </p:nvCxnSpPr>
        <p:spPr>
          <a:xfrm>
            <a:off x="0" y="6845300"/>
            <a:ext cx="12192000" cy="0"/>
          </a:xfrm>
          <a:prstGeom prst="straightConnector1">
            <a:avLst/>
          </a:prstGeom>
          <a:noFill/>
          <a:ln w="152400" cap="flat" cmpd="sng">
            <a:solidFill>
              <a:srgbClr val="284359"/>
            </a:solidFill>
            <a:prstDash val="solid"/>
            <a:round/>
            <a:headEnd type="none" w="sm" len="sm"/>
            <a:tailEnd type="none" w="sm" len="sm"/>
          </a:ln>
        </p:spPr>
      </p:cxnSp>
      <p:sp>
        <p:nvSpPr>
          <p:cNvPr id="95" name="Google Shape;95;p11"/>
          <p:cNvSpPr txBox="1"/>
          <p:nvPr/>
        </p:nvSpPr>
        <p:spPr>
          <a:xfrm>
            <a:off x="947317" y="4666921"/>
            <a:ext cx="794296" cy="861774"/>
          </a:xfrm>
          <a:prstGeom prst="rect">
            <a:avLst/>
          </a:prstGeom>
          <a:noFill/>
          <a:ln>
            <a:noFill/>
          </a:ln>
        </p:spPr>
        <p:txBody>
          <a:bodyPr spcFirstLastPara="1" wrap="square" lIns="0" tIns="0" rIns="0" bIns="0" anchor="t" anchorCtr="0">
            <a:spAutoFit/>
          </a:bodyPr>
          <a:lstStyle/>
          <a:p>
            <a:pPr algn="ctr">
              <a:lnSpc>
                <a:spcPct val="140000"/>
              </a:lnSpc>
            </a:pPr>
            <a:r>
              <a:rPr lang="en-US" sz="2000" b="1">
                <a:solidFill>
                  <a:srgbClr val="FFFFFF"/>
                </a:solidFill>
                <a:latin typeface="Fira Sans"/>
                <a:ea typeface="Fira Sans"/>
                <a:cs typeface="Fira Sans"/>
                <a:sym typeface="Fira Sans"/>
              </a:rPr>
              <a:t>SLIDES</a:t>
            </a:r>
            <a:endParaRPr sz="1200"/>
          </a:p>
        </p:txBody>
      </p:sp>
      <p:sp>
        <p:nvSpPr>
          <p:cNvPr id="96" name="Google Shape;96;p11"/>
          <p:cNvSpPr txBox="1"/>
          <p:nvPr/>
        </p:nvSpPr>
        <p:spPr>
          <a:xfrm>
            <a:off x="625201" y="1836039"/>
            <a:ext cx="6423949" cy="3941144"/>
          </a:xfrm>
          <a:prstGeom prst="rect">
            <a:avLst/>
          </a:prstGeom>
          <a:noFill/>
          <a:ln>
            <a:noFill/>
          </a:ln>
        </p:spPr>
        <p:txBody>
          <a:bodyPr spcFirstLastPara="1" wrap="square" lIns="0" tIns="0" rIns="0" bIns="0" anchor="t" anchorCtr="0">
            <a:spAutoFit/>
          </a:bodyPr>
          <a:lstStyle/>
          <a:p>
            <a:pPr>
              <a:lnSpc>
                <a:spcPct val="97999"/>
              </a:lnSpc>
            </a:pPr>
            <a:r>
              <a:rPr lang="en-US" sz="6000" b="1" dirty="0">
                <a:solidFill>
                  <a:srgbClr val="26485B"/>
                </a:solidFill>
                <a:latin typeface="Fira Sans"/>
                <a:sym typeface="Fira Sans"/>
              </a:rPr>
              <a:t>OTT Recommendation System</a:t>
            </a:r>
          </a:p>
          <a:p>
            <a:pPr>
              <a:lnSpc>
                <a:spcPct val="97999"/>
              </a:lnSpc>
            </a:pPr>
            <a:endParaRPr lang="en-US" sz="6000" b="1" dirty="0">
              <a:solidFill>
                <a:srgbClr val="26485B"/>
              </a:solidFill>
              <a:latin typeface="Fira Sans"/>
              <a:sym typeface="Fira Sans"/>
            </a:endParaRPr>
          </a:p>
          <a:p>
            <a:pPr>
              <a:lnSpc>
                <a:spcPct val="97999"/>
              </a:lnSpc>
            </a:pPr>
            <a:r>
              <a:rPr lang="en-US" sz="2133" b="1" dirty="0">
                <a:solidFill>
                  <a:srgbClr val="26485B"/>
                </a:solidFill>
                <a:latin typeface="Fira Sans"/>
                <a:sym typeface="Fira Sans"/>
              </a:rPr>
              <a:t>			</a:t>
            </a:r>
            <a:endParaRPr sz="2133" dirty="0"/>
          </a:p>
        </p:txBody>
      </p:sp>
      <p:pic>
        <p:nvPicPr>
          <p:cNvPr id="3" name="Picture 2">
            <a:extLst>
              <a:ext uri="{FF2B5EF4-FFF2-40B4-BE49-F238E27FC236}">
                <a16:creationId xmlns:a16="http://schemas.microsoft.com/office/drawing/2014/main" id="{2D44AABE-504F-FFB0-1483-620A3E19FF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7100" y="1574679"/>
            <a:ext cx="3302120" cy="3302120"/>
          </a:xfrm>
          <a:prstGeom prst="rect">
            <a:avLst/>
          </a:prstGeom>
        </p:spPr>
      </p:pic>
      <p:sp>
        <p:nvSpPr>
          <p:cNvPr id="2" name="TextBox 1">
            <a:extLst>
              <a:ext uri="{FF2B5EF4-FFF2-40B4-BE49-F238E27FC236}">
                <a16:creationId xmlns:a16="http://schemas.microsoft.com/office/drawing/2014/main" id="{3F121488-D339-D98A-7BAE-F18B5B429996}"/>
              </a:ext>
            </a:extLst>
          </p:cNvPr>
          <p:cNvSpPr txBox="1"/>
          <p:nvPr/>
        </p:nvSpPr>
        <p:spPr>
          <a:xfrm>
            <a:off x="8097401" y="5676383"/>
            <a:ext cx="3302119" cy="369332"/>
          </a:xfrm>
          <a:prstGeom prst="rect">
            <a:avLst/>
          </a:prstGeom>
          <a:noFill/>
        </p:spPr>
        <p:txBody>
          <a:bodyPr wrap="square" rtlCol="0">
            <a:spAutoFit/>
          </a:bodyPr>
          <a:lstStyle/>
          <a:p>
            <a:r>
              <a:rPr lang="en-US" dirty="0"/>
              <a:t>Project by : </a:t>
            </a:r>
            <a:r>
              <a:rPr lang="en-US" dirty="0">
                <a:hlinkClick r:id="rId4"/>
              </a:rPr>
              <a:t>@DivyaPatel</a:t>
            </a:r>
            <a:endParaRPr lang="en-IN" dirty="0"/>
          </a:p>
        </p:txBody>
      </p:sp>
    </p:spTree>
    <p:extLst>
      <p:ext uri="{BB962C8B-B14F-4D97-AF65-F5344CB8AC3E}">
        <p14:creationId xmlns:p14="http://schemas.microsoft.com/office/powerpoint/2010/main" val="3622600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73" name="Google Shape;173;p15"/>
          <p:cNvSpPr txBox="1"/>
          <p:nvPr/>
        </p:nvSpPr>
        <p:spPr>
          <a:xfrm>
            <a:off x="676563" y="422832"/>
            <a:ext cx="7750620" cy="603242"/>
          </a:xfrm>
          <a:prstGeom prst="rect">
            <a:avLst/>
          </a:prstGeom>
          <a:noFill/>
          <a:ln>
            <a:noFill/>
          </a:ln>
        </p:spPr>
        <p:txBody>
          <a:bodyPr spcFirstLastPara="1" wrap="square" lIns="0" tIns="0" rIns="0" bIns="0" anchor="t" anchorCtr="0">
            <a:spAutoFit/>
          </a:bodyPr>
          <a:lstStyle/>
          <a:p>
            <a:pPr>
              <a:lnSpc>
                <a:spcPct val="97999"/>
              </a:lnSpc>
            </a:pPr>
            <a:r>
              <a:rPr lang="en-US" sz="4000" b="1" dirty="0">
                <a:solidFill>
                  <a:srgbClr val="26485B"/>
                </a:solidFill>
                <a:latin typeface="Fira Sans"/>
                <a:sym typeface="Fira Sans"/>
              </a:rPr>
              <a:t>Statistical Summary</a:t>
            </a:r>
            <a:endParaRPr sz="4000" dirty="0"/>
          </a:p>
        </p:txBody>
      </p:sp>
      <p:cxnSp>
        <p:nvCxnSpPr>
          <p:cNvPr id="183" name="Google Shape;183;p15"/>
          <p:cNvCxnSpPr/>
          <p:nvPr/>
        </p:nvCxnSpPr>
        <p:spPr>
          <a:xfrm>
            <a:off x="0" y="6845300"/>
            <a:ext cx="12192000" cy="0"/>
          </a:xfrm>
          <a:prstGeom prst="straightConnector1">
            <a:avLst/>
          </a:prstGeom>
          <a:noFill/>
          <a:ln w="152400" cap="flat" cmpd="sng">
            <a:solidFill>
              <a:srgbClr val="284359"/>
            </a:solidFill>
            <a:prstDash val="solid"/>
            <a:round/>
            <a:headEnd type="none" w="sm" len="sm"/>
            <a:tailEnd type="none" w="sm" len="sm"/>
          </a:ln>
        </p:spPr>
      </p:cxnSp>
      <p:pic>
        <p:nvPicPr>
          <p:cNvPr id="185" name="Google Shape;185;p15"/>
          <p:cNvPicPr preferRelativeResize="0"/>
          <p:nvPr/>
        </p:nvPicPr>
        <p:blipFill>
          <a:blip r:embed="rId3">
            <a:alphaModFix/>
          </a:blip>
          <a:stretch>
            <a:fillRect/>
          </a:stretch>
        </p:blipFill>
        <p:spPr>
          <a:xfrm>
            <a:off x="5361853" y="2732125"/>
            <a:ext cx="1389176" cy="1352328"/>
          </a:xfrm>
          <a:prstGeom prst="rect">
            <a:avLst/>
          </a:prstGeom>
          <a:noFill/>
          <a:ln>
            <a:noFill/>
          </a:ln>
        </p:spPr>
      </p:pic>
      <p:sp>
        <p:nvSpPr>
          <p:cNvPr id="2" name="Rectangle 1"/>
          <p:cNvSpPr/>
          <p:nvPr/>
        </p:nvSpPr>
        <p:spPr>
          <a:xfrm>
            <a:off x="503439" y="5212058"/>
            <a:ext cx="11598047" cy="735714"/>
          </a:xfrm>
          <a:prstGeom prst="rect">
            <a:avLst/>
          </a:prstGeom>
        </p:spPr>
        <p:txBody>
          <a:bodyPr wrap="none">
            <a:spAutoFit/>
          </a:bodyPr>
          <a:lstStyle/>
          <a:p>
            <a:pPr marL="342900" lvl="0" indent="-342900" algn="just">
              <a:lnSpc>
                <a:spcPct val="97999"/>
              </a:lnSpc>
              <a:buFont typeface="Wingdings" panose="05000000000000000000" pitchFamily="2" charset="2"/>
              <a:buChar char="Ø"/>
            </a:pPr>
            <a:r>
              <a:rPr lang="en-US" sz="2133" b="1" dirty="0">
                <a:solidFill>
                  <a:srgbClr val="26485B"/>
                </a:solidFill>
                <a:latin typeface="Fira Sans"/>
                <a:sym typeface="Fira Sans"/>
              </a:rPr>
              <a:t>The data.describe() command provides a statistical summary of numerical columns , </a:t>
            </a:r>
          </a:p>
          <a:p>
            <a:pPr lvl="0" algn="just">
              <a:lnSpc>
                <a:spcPct val="97999"/>
              </a:lnSpc>
            </a:pPr>
            <a:r>
              <a:rPr lang="en-US" sz="2133" b="1" dirty="0">
                <a:solidFill>
                  <a:srgbClr val="26485B"/>
                </a:solidFill>
                <a:latin typeface="Fira Sans"/>
                <a:sym typeface="Fira Sans"/>
              </a:rPr>
              <a:t>     Including count , mean , standard deviation , min , max and quartiles.</a:t>
            </a:r>
            <a:endParaRPr lang="en-US" sz="2133" dirty="0"/>
          </a:p>
        </p:txBody>
      </p:sp>
      <p:pic>
        <p:nvPicPr>
          <p:cNvPr id="4" name="Picture 3"/>
          <p:cNvPicPr>
            <a:picLocks noChangeAspect="1"/>
          </p:cNvPicPr>
          <p:nvPr/>
        </p:nvPicPr>
        <p:blipFill>
          <a:blip r:embed="rId4"/>
          <a:stretch>
            <a:fillRect/>
          </a:stretch>
        </p:blipFill>
        <p:spPr>
          <a:xfrm>
            <a:off x="3632344" y="1541603"/>
            <a:ext cx="4927312" cy="2879548"/>
          </a:xfrm>
          <a:prstGeom prst="rect">
            <a:avLst/>
          </a:prstGeom>
        </p:spPr>
      </p:pic>
    </p:spTree>
    <p:extLst>
      <p:ext uri="{BB962C8B-B14F-4D97-AF65-F5344CB8AC3E}">
        <p14:creationId xmlns:p14="http://schemas.microsoft.com/office/powerpoint/2010/main" val="2358116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73" name="Google Shape;173;p15"/>
          <p:cNvSpPr txBox="1"/>
          <p:nvPr/>
        </p:nvSpPr>
        <p:spPr>
          <a:xfrm>
            <a:off x="658091" y="562718"/>
            <a:ext cx="7750620" cy="603242"/>
          </a:xfrm>
          <a:prstGeom prst="rect">
            <a:avLst/>
          </a:prstGeom>
          <a:noFill/>
          <a:ln>
            <a:noFill/>
          </a:ln>
        </p:spPr>
        <p:txBody>
          <a:bodyPr spcFirstLastPara="1" wrap="square" lIns="0" tIns="0" rIns="0" bIns="0" anchor="t" anchorCtr="0">
            <a:spAutoFit/>
          </a:bodyPr>
          <a:lstStyle/>
          <a:p>
            <a:pPr>
              <a:lnSpc>
                <a:spcPct val="97999"/>
              </a:lnSpc>
            </a:pPr>
            <a:r>
              <a:rPr lang="en-US" sz="4000" b="1" dirty="0">
                <a:solidFill>
                  <a:srgbClr val="26485B"/>
                </a:solidFill>
                <a:latin typeface="Fira Sans"/>
                <a:sym typeface="Fira Sans"/>
              </a:rPr>
              <a:t>Display Column Names</a:t>
            </a:r>
            <a:endParaRPr sz="4000" dirty="0"/>
          </a:p>
        </p:txBody>
      </p:sp>
      <p:cxnSp>
        <p:nvCxnSpPr>
          <p:cNvPr id="183" name="Google Shape;183;p15"/>
          <p:cNvCxnSpPr/>
          <p:nvPr/>
        </p:nvCxnSpPr>
        <p:spPr>
          <a:xfrm>
            <a:off x="0" y="6845300"/>
            <a:ext cx="12192000" cy="0"/>
          </a:xfrm>
          <a:prstGeom prst="straightConnector1">
            <a:avLst/>
          </a:prstGeom>
          <a:noFill/>
          <a:ln w="152400" cap="flat" cmpd="sng">
            <a:solidFill>
              <a:srgbClr val="284359"/>
            </a:solidFill>
            <a:prstDash val="solid"/>
            <a:round/>
            <a:headEnd type="none" w="sm" len="sm"/>
            <a:tailEnd type="none" w="sm" len="sm"/>
          </a:ln>
        </p:spPr>
      </p:cxnSp>
      <p:pic>
        <p:nvPicPr>
          <p:cNvPr id="185" name="Google Shape;185;p15"/>
          <p:cNvPicPr preferRelativeResize="0"/>
          <p:nvPr/>
        </p:nvPicPr>
        <p:blipFill>
          <a:blip r:embed="rId3">
            <a:alphaModFix/>
          </a:blip>
          <a:stretch>
            <a:fillRect/>
          </a:stretch>
        </p:blipFill>
        <p:spPr>
          <a:xfrm>
            <a:off x="5361853" y="2732125"/>
            <a:ext cx="1389176" cy="1352328"/>
          </a:xfrm>
          <a:prstGeom prst="rect">
            <a:avLst/>
          </a:prstGeom>
          <a:noFill/>
          <a:ln>
            <a:noFill/>
          </a:ln>
        </p:spPr>
      </p:pic>
      <p:sp>
        <p:nvSpPr>
          <p:cNvPr id="2" name="Rectangle 1"/>
          <p:cNvSpPr/>
          <p:nvPr/>
        </p:nvSpPr>
        <p:spPr>
          <a:xfrm>
            <a:off x="658091" y="5099790"/>
            <a:ext cx="4979248" cy="748795"/>
          </a:xfrm>
          <a:prstGeom prst="rect">
            <a:avLst/>
          </a:prstGeom>
        </p:spPr>
        <p:txBody>
          <a:bodyPr wrap="none">
            <a:spAutoFit/>
          </a:bodyPr>
          <a:lstStyle/>
          <a:p>
            <a:pPr marL="342900" indent="-342900">
              <a:buFont typeface="Wingdings" panose="05000000000000000000" pitchFamily="2" charset="2"/>
              <a:buChar char="Ø"/>
            </a:pPr>
            <a:r>
              <a:rPr lang="en-US" sz="2133" b="1" dirty="0">
                <a:solidFill>
                  <a:srgbClr val="26485B"/>
                </a:solidFill>
                <a:latin typeface="Fira Sans"/>
                <a:sym typeface="Fira Sans"/>
              </a:rPr>
              <a:t>Lists column names for reference.</a:t>
            </a:r>
          </a:p>
          <a:p>
            <a:pPr marL="342900" indent="-342900">
              <a:buFont typeface="Wingdings" panose="05000000000000000000" pitchFamily="2" charset="2"/>
              <a:buChar char="Ø"/>
            </a:pPr>
            <a:r>
              <a:rPr lang="en-US" sz="2133" b="1" dirty="0">
                <a:solidFill>
                  <a:srgbClr val="26485B"/>
                </a:solidFill>
                <a:latin typeface="Fira Sans"/>
                <a:sym typeface="Fira Sans"/>
              </a:rPr>
              <a:t>Useful for later steps.</a:t>
            </a:r>
            <a:endParaRPr lang="en-IN" sz="2133" dirty="0"/>
          </a:p>
        </p:txBody>
      </p:sp>
      <p:pic>
        <p:nvPicPr>
          <p:cNvPr id="4" name="Picture 3"/>
          <p:cNvPicPr>
            <a:picLocks noChangeAspect="1"/>
          </p:cNvPicPr>
          <p:nvPr/>
        </p:nvPicPr>
        <p:blipFill>
          <a:blip r:embed="rId4"/>
          <a:stretch>
            <a:fillRect/>
          </a:stretch>
        </p:blipFill>
        <p:spPr>
          <a:xfrm>
            <a:off x="1533852" y="2359814"/>
            <a:ext cx="9335309" cy="1324163"/>
          </a:xfrm>
          <a:prstGeom prst="rect">
            <a:avLst/>
          </a:prstGeom>
        </p:spPr>
      </p:pic>
    </p:spTree>
    <p:extLst>
      <p:ext uri="{BB962C8B-B14F-4D97-AF65-F5344CB8AC3E}">
        <p14:creationId xmlns:p14="http://schemas.microsoft.com/office/powerpoint/2010/main" val="1927901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73" name="Google Shape;173;p15"/>
          <p:cNvSpPr txBox="1"/>
          <p:nvPr/>
        </p:nvSpPr>
        <p:spPr>
          <a:xfrm>
            <a:off x="639618" y="244453"/>
            <a:ext cx="7750620" cy="603242"/>
          </a:xfrm>
          <a:prstGeom prst="rect">
            <a:avLst/>
          </a:prstGeom>
          <a:noFill/>
          <a:ln>
            <a:noFill/>
          </a:ln>
        </p:spPr>
        <p:txBody>
          <a:bodyPr spcFirstLastPara="1" wrap="square" lIns="0" tIns="0" rIns="0" bIns="0" anchor="t" anchorCtr="0">
            <a:spAutoFit/>
          </a:bodyPr>
          <a:lstStyle/>
          <a:p>
            <a:pPr>
              <a:lnSpc>
                <a:spcPct val="97999"/>
              </a:lnSpc>
            </a:pPr>
            <a:r>
              <a:rPr lang="en-US" sz="4000" b="1" dirty="0">
                <a:solidFill>
                  <a:srgbClr val="26485B"/>
                </a:solidFill>
                <a:latin typeface="Fira Sans"/>
                <a:sym typeface="Fira Sans"/>
              </a:rPr>
              <a:t>Checking Missing Value</a:t>
            </a:r>
            <a:endParaRPr sz="4000" dirty="0"/>
          </a:p>
        </p:txBody>
      </p:sp>
      <p:cxnSp>
        <p:nvCxnSpPr>
          <p:cNvPr id="183" name="Google Shape;183;p15"/>
          <p:cNvCxnSpPr/>
          <p:nvPr/>
        </p:nvCxnSpPr>
        <p:spPr>
          <a:xfrm>
            <a:off x="0" y="6845300"/>
            <a:ext cx="12192000" cy="0"/>
          </a:xfrm>
          <a:prstGeom prst="straightConnector1">
            <a:avLst/>
          </a:prstGeom>
          <a:noFill/>
          <a:ln w="152400" cap="flat" cmpd="sng">
            <a:solidFill>
              <a:srgbClr val="284359"/>
            </a:solidFill>
            <a:prstDash val="solid"/>
            <a:round/>
            <a:headEnd type="none" w="sm" len="sm"/>
            <a:tailEnd type="none" w="sm" len="sm"/>
          </a:ln>
        </p:spPr>
      </p:cxnSp>
      <p:pic>
        <p:nvPicPr>
          <p:cNvPr id="185" name="Google Shape;185;p15"/>
          <p:cNvPicPr preferRelativeResize="0"/>
          <p:nvPr/>
        </p:nvPicPr>
        <p:blipFill>
          <a:blip r:embed="rId3">
            <a:alphaModFix/>
          </a:blip>
          <a:stretch>
            <a:fillRect/>
          </a:stretch>
        </p:blipFill>
        <p:spPr>
          <a:xfrm>
            <a:off x="5361853" y="2732125"/>
            <a:ext cx="1389176" cy="1352328"/>
          </a:xfrm>
          <a:prstGeom prst="rect">
            <a:avLst/>
          </a:prstGeom>
          <a:noFill/>
          <a:ln>
            <a:noFill/>
          </a:ln>
        </p:spPr>
      </p:pic>
      <p:sp>
        <p:nvSpPr>
          <p:cNvPr id="2" name="Rectangle 1"/>
          <p:cNvSpPr/>
          <p:nvPr/>
        </p:nvSpPr>
        <p:spPr>
          <a:xfrm>
            <a:off x="270342" y="5434592"/>
            <a:ext cx="5203669" cy="735714"/>
          </a:xfrm>
          <a:prstGeom prst="rect">
            <a:avLst/>
          </a:prstGeom>
        </p:spPr>
        <p:txBody>
          <a:bodyPr wrap="none">
            <a:spAutoFit/>
          </a:bodyPr>
          <a:lstStyle/>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Counts missing values per column.</a:t>
            </a:r>
          </a:p>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 Indicates cleaning needs.</a:t>
            </a:r>
            <a:endParaRPr lang="en-US" sz="2133" dirty="0"/>
          </a:p>
        </p:txBody>
      </p:sp>
      <p:pic>
        <p:nvPicPr>
          <p:cNvPr id="3" name="Picture 2"/>
          <p:cNvPicPr>
            <a:picLocks noChangeAspect="1"/>
          </p:cNvPicPr>
          <p:nvPr/>
        </p:nvPicPr>
        <p:blipFill>
          <a:blip r:embed="rId4"/>
          <a:stretch>
            <a:fillRect/>
          </a:stretch>
        </p:blipFill>
        <p:spPr>
          <a:xfrm>
            <a:off x="4018085" y="1522690"/>
            <a:ext cx="3429000" cy="3171340"/>
          </a:xfrm>
          <a:prstGeom prst="rect">
            <a:avLst/>
          </a:prstGeom>
        </p:spPr>
      </p:pic>
    </p:spTree>
    <p:extLst>
      <p:ext uri="{BB962C8B-B14F-4D97-AF65-F5344CB8AC3E}">
        <p14:creationId xmlns:p14="http://schemas.microsoft.com/office/powerpoint/2010/main" val="3290815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73" name="Google Shape;173;p15"/>
          <p:cNvSpPr txBox="1"/>
          <p:nvPr/>
        </p:nvSpPr>
        <p:spPr>
          <a:xfrm>
            <a:off x="639618" y="244453"/>
            <a:ext cx="7750620" cy="603242"/>
          </a:xfrm>
          <a:prstGeom prst="rect">
            <a:avLst/>
          </a:prstGeom>
          <a:noFill/>
          <a:ln>
            <a:noFill/>
          </a:ln>
        </p:spPr>
        <p:txBody>
          <a:bodyPr spcFirstLastPara="1" wrap="square" lIns="0" tIns="0" rIns="0" bIns="0" anchor="t" anchorCtr="0">
            <a:spAutoFit/>
          </a:bodyPr>
          <a:lstStyle/>
          <a:p>
            <a:pPr>
              <a:lnSpc>
                <a:spcPct val="97999"/>
              </a:lnSpc>
            </a:pPr>
            <a:r>
              <a:rPr lang="en-US" sz="4000" b="1" dirty="0">
                <a:solidFill>
                  <a:srgbClr val="26485B"/>
                </a:solidFill>
                <a:latin typeface="Fira Sans"/>
                <a:sym typeface="Fira Sans"/>
              </a:rPr>
              <a:t>Checking Duplicate Values</a:t>
            </a:r>
            <a:endParaRPr sz="4000" dirty="0"/>
          </a:p>
        </p:txBody>
      </p:sp>
      <p:cxnSp>
        <p:nvCxnSpPr>
          <p:cNvPr id="183" name="Google Shape;183;p15"/>
          <p:cNvCxnSpPr/>
          <p:nvPr/>
        </p:nvCxnSpPr>
        <p:spPr>
          <a:xfrm>
            <a:off x="0" y="6845300"/>
            <a:ext cx="12192000" cy="0"/>
          </a:xfrm>
          <a:prstGeom prst="straightConnector1">
            <a:avLst/>
          </a:prstGeom>
          <a:noFill/>
          <a:ln w="152400" cap="flat" cmpd="sng">
            <a:solidFill>
              <a:srgbClr val="284359"/>
            </a:solidFill>
            <a:prstDash val="solid"/>
            <a:round/>
            <a:headEnd type="none" w="sm" len="sm"/>
            <a:tailEnd type="none" w="sm" len="sm"/>
          </a:ln>
        </p:spPr>
      </p:cxnSp>
      <p:pic>
        <p:nvPicPr>
          <p:cNvPr id="185" name="Google Shape;185;p15"/>
          <p:cNvPicPr preferRelativeResize="0"/>
          <p:nvPr/>
        </p:nvPicPr>
        <p:blipFill>
          <a:blip r:embed="rId3">
            <a:alphaModFix/>
          </a:blip>
          <a:stretch>
            <a:fillRect/>
          </a:stretch>
        </p:blipFill>
        <p:spPr>
          <a:xfrm>
            <a:off x="5361853" y="2732125"/>
            <a:ext cx="1389176" cy="1352328"/>
          </a:xfrm>
          <a:prstGeom prst="rect">
            <a:avLst/>
          </a:prstGeom>
          <a:noFill/>
          <a:ln>
            <a:noFill/>
          </a:ln>
        </p:spPr>
      </p:pic>
      <p:sp>
        <p:nvSpPr>
          <p:cNvPr id="2" name="Rectangle 1"/>
          <p:cNvSpPr/>
          <p:nvPr/>
        </p:nvSpPr>
        <p:spPr>
          <a:xfrm>
            <a:off x="639618" y="5346669"/>
            <a:ext cx="3685624" cy="735714"/>
          </a:xfrm>
          <a:prstGeom prst="rect">
            <a:avLst/>
          </a:prstGeom>
        </p:spPr>
        <p:txBody>
          <a:bodyPr wrap="none">
            <a:spAutoFit/>
          </a:bodyPr>
          <a:lstStyle/>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  Counts duplicate rows.</a:t>
            </a:r>
          </a:p>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 Assesses data quality.</a:t>
            </a:r>
            <a:endParaRPr lang="en-US" sz="2133" dirty="0"/>
          </a:p>
        </p:txBody>
      </p:sp>
      <p:pic>
        <p:nvPicPr>
          <p:cNvPr id="4" name="Picture 3"/>
          <p:cNvPicPr>
            <a:picLocks noChangeAspect="1"/>
          </p:cNvPicPr>
          <p:nvPr/>
        </p:nvPicPr>
        <p:blipFill>
          <a:blip r:embed="rId4"/>
          <a:stretch>
            <a:fillRect/>
          </a:stretch>
        </p:blipFill>
        <p:spPr>
          <a:xfrm>
            <a:off x="2971801" y="2676706"/>
            <a:ext cx="5117002" cy="1016063"/>
          </a:xfrm>
          <a:prstGeom prst="rect">
            <a:avLst/>
          </a:prstGeom>
        </p:spPr>
      </p:pic>
    </p:spTree>
    <p:extLst>
      <p:ext uri="{BB962C8B-B14F-4D97-AF65-F5344CB8AC3E}">
        <p14:creationId xmlns:p14="http://schemas.microsoft.com/office/powerpoint/2010/main" val="1080511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73" name="Google Shape;173;p15"/>
          <p:cNvSpPr txBox="1"/>
          <p:nvPr/>
        </p:nvSpPr>
        <p:spPr>
          <a:xfrm>
            <a:off x="639618" y="480905"/>
            <a:ext cx="7750620" cy="603242"/>
          </a:xfrm>
          <a:prstGeom prst="rect">
            <a:avLst/>
          </a:prstGeom>
          <a:noFill/>
          <a:ln>
            <a:noFill/>
          </a:ln>
        </p:spPr>
        <p:txBody>
          <a:bodyPr spcFirstLastPara="1" wrap="square" lIns="0" tIns="0" rIns="0" bIns="0" anchor="t" anchorCtr="0">
            <a:spAutoFit/>
          </a:bodyPr>
          <a:lstStyle/>
          <a:p>
            <a:pPr>
              <a:lnSpc>
                <a:spcPct val="97999"/>
              </a:lnSpc>
            </a:pPr>
            <a:r>
              <a:rPr lang="en-US" sz="4000" b="1" dirty="0">
                <a:solidFill>
                  <a:srgbClr val="26485B"/>
                </a:solidFill>
                <a:latin typeface="Fira Sans"/>
                <a:sym typeface="Fira Sans"/>
              </a:rPr>
              <a:t>Removing Duplicate Rows</a:t>
            </a:r>
            <a:endParaRPr sz="4000" dirty="0"/>
          </a:p>
        </p:txBody>
      </p:sp>
      <p:cxnSp>
        <p:nvCxnSpPr>
          <p:cNvPr id="183" name="Google Shape;183;p15"/>
          <p:cNvCxnSpPr/>
          <p:nvPr/>
        </p:nvCxnSpPr>
        <p:spPr>
          <a:xfrm>
            <a:off x="0" y="6845300"/>
            <a:ext cx="12192000" cy="0"/>
          </a:xfrm>
          <a:prstGeom prst="straightConnector1">
            <a:avLst/>
          </a:prstGeom>
          <a:noFill/>
          <a:ln w="152400" cap="flat" cmpd="sng">
            <a:solidFill>
              <a:srgbClr val="284359"/>
            </a:solidFill>
            <a:prstDash val="solid"/>
            <a:round/>
            <a:headEnd type="none" w="sm" len="sm"/>
            <a:tailEnd type="none" w="sm" len="sm"/>
          </a:ln>
        </p:spPr>
      </p:cxnSp>
      <p:pic>
        <p:nvPicPr>
          <p:cNvPr id="185" name="Google Shape;185;p15"/>
          <p:cNvPicPr preferRelativeResize="0"/>
          <p:nvPr/>
        </p:nvPicPr>
        <p:blipFill>
          <a:blip r:embed="rId3">
            <a:alphaModFix/>
          </a:blip>
          <a:stretch>
            <a:fillRect/>
          </a:stretch>
        </p:blipFill>
        <p:spPr>
          <a:xfrm>
            <a:off x="5361853" y="2732125"/>
            <a:ext cx="1389176" cy="1352328"/>
          </a:xfrm>
          <a:prstGeom prst="rect">
            <a:avLst/>
          </a:prstGeom>
          <a:noFill/>
          <a:ln>
            <a:noFill/>
          </a:ln>
        </p:spPr>
      </p:pic>
      <p:sp>
        <p:nvSpPr>
          <p:cNvPr id="2" name="Rectangle 1"/>
          <p:cNvSpPr/>
          <p:nvPr/>
        </p:nvSpPr>
        <p:spPr>
          <a:xfrm>
            <a:off x="639618" y="5346669"/>
            <a:ext cx="6223178" cy="735714"/>
          </a:xfrm>
          <a:prstGeom prst="rect">
            <a:avLst/>
          </a:prstGeom>
        </p:spPr>
        <p:txBody>
          <a:bodyPr wrap="none">
            <a:spAutoFit/>
          </a:bodyPr>
          <a:lstStyle/>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 Drops duplicates and updates DataFrame.</a:t>
            </a:r>
          </a:p>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Verifies new size.</a:t>
            </a:r>
            <a:endParaRPr lang="en-US" sz="2133" dirty="0"/>
          </a:p>
        </p:txBody>
      </p:sp>
      <p:pic>
        <p:nvPicPr>
          <p:cNvPr id="3" name="Picture 2"/>
          <p:cNvPicPr>
            <a:picLocks noChangeAspect="1"/>
          </p:cNvPicPr>
          <p:nvPr/>
        </p:nvPicPr>
        <p:blipFill>
          <a:blip r:embed="rId4"/>
          <a:stretch>
            <a:fillRect/>
          </a:stretch>
        </p:blipFill>
        <p:spPr>
          <a:xfrm>
            <a:off x="3393831" y="2395322"/>
            <a:ext cx="4917725" cy="1380393"/>
          </a:xfrm>
          <a:prstGeom prst="rect">
            <a:avLst/>
          </a:prstGeom>
        </p:spPr>
      </p:pic>
    </p:spTree>
    <p:extLst>
      <p:ext uri="{BB962C8B-B14F-4D97-AF65-F5344CB8AC3E}">
        <p14:creationId xmlns:p14="http://schemas.microsoft.com/office/powerpoint/2010/main" val="38030558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73" name="Google Shape;173;p15"/>
          <p:cNvSpPr txBox="1"/>
          <p:nvPr/>
        </p:nvSpPr>
        <p:spPr>
          <a:xfrm>
            <a:off x="639618" y="480905"/>
            <a:ext cx="7750620" cy="603242"/>
          </a:xfrm>
          <a:prstGeom prst="rect">
            <a:avLst/>
          </a:prstGeom>
          <a:noFill/>
          <a:ln>
            <a:noFill/>
          </a:ln>
        </p:spPr>
        <p:txBody>
          <a:bodyPr spcFirstLastPara="1" wrap="square" lIns="0" tIns="0" rIns="0" bIns="0" anchor="t" anchorCtr="0">
            <a:spAutoFit/>
          </a:bodyPr>
          <a:lstStyle/>
          <a:p>
            <a:pPr>
              <a:lnSpc>
                <a:spcPct val="97999"/>
              </a:lnSpc>
            </a:pPr>
            <a:r>
              <a:rPr lang="en-US" sz="4000" b="1" dirty="0">
                <a:solidFill>
                  <a:srgbClr val="26485B"/>
                </a:solidFill>
                <a:latin typeface="Fira Sans"/>
                <a:sym typeface="Fira Sans"/>
              </a:rPr>
              <a:t>Dataset Information</a:t>
            </a:r>
            <a:endParaRPr sz="4000" dirty="0"/>
          </a:p>
        </p:txBody>
      </p:sp>
      <p:cxnSp>
        <p:nvCxnSpPr>
          <p:cNvPr id="183" name="Google Shape;183;p15"/>
          <p:cNvCxnSpPr/>
          <p:nvPr/>
        </p:nvCxnSpPr>
        <p:spPr>
          <a:xfrm>
            <a:off x="0" y="6845300"/>
            <a:ext cx="12192000" cy="0"/>
          </a:xfrm>
          <a:prstGeom prst="straightConnector1">
            <a:avLst/>
          </a:prstGeom>
          <a:noFill/>
          <a:ln w="152400" cap="flat" cmpd="sng">
            <a:solidFill>
              <a:srgbClr val="284359"/>
            </a:solidFill>
            <a:prstDash val="solid"/>
            <a:round/>
            <a:headEnd type="none" w="sm" len="sm"/>
            <a:tailEnd type="none" w="sm" len="sm"/>
          </a:ln>
        </p:spPr>
      </p:cxnSp>
      <p:pic>
        <p:nvPicPr>
          <p:cNvPr id="185" name="Google Shape;185;p15"/>
          <p:cNvPicPr preferRelativeResize="0"/>
          <p:nvPr/>
        </p:nvPicPr>
        <p:blipFill>
          <a:blip r:embed="rId3">
            <a:alphaModFix/>
          </a:blip>
          <a:stretch>
            <a:fillRect/>
          </a:stretch>
        </p:blipFill>
        <p:spPr>
          <a:xfrm>
            <a:off x="5361853" y="2732125"/>
            <a:ext cx="1389176" cy="1352328"/>
          </a:xfrm>
          <a:prstGeom prst="rect">
            <a:avLst/>
          </a:prstGeom>
          <a:noFill/>
          <a:ln>
            <a:noFill/>
          </a:ln>
        </p:spPr>
      </p:pic>
      <p:sp>
        <p:nvSpPr>
          <p:cNvPr id="2" name="Rectangle 1"/>
          <p:cNvSpPr/>
          <p:nvPr/>
        </p:nvSpPr>
        <p:spPr>
          <a:xfrm>
            <a:off x="639618" y="5370767"/>
            <a:ext cx="5599610" cy="1057405"/>
          </a:xfrm>
          <a:prstGeom prst="rect">
            <a:avLst/>
          </a:prstGeom>
        </p:spPr>
        <p:txBody>
          <a:bodyPr wrap="none">
            <a:spAutoFit/>
          </a:bodyPr>
          <a:lstStyle/>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Use info() for a detailed overview.</a:t>
            </a:r>
          </a:p>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Shows non-null counts and data types.</a:t>
            </a:r>
          </a:p>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Complements null check.</a:t>
            </a:r>
          </a:p>
        </p:txBody>
      </p:sp>
      <p:pic>
        <p:nvPicPr>
          <p:cNvPr id="4" name="Picture 3"/>
          <p:cNvPicPr>
            <a:picLocks noChangeAspect="1"/>
          </p:cNvPicPr>
          <p:nvPr/>
        </p:nvPicPr>
        <p:blipFill>
          <a:blip r:embed="rId4"/>
          <a:stretch>
            <a:fillRect/>
          </a:stretch>
        </p:blipFill>
        <p:spPr>
          <a:xfrm>
            <a:off x="3094892" y="1302622"/>
            <a:ext cx="4950070" cy="3849670"/>
          </a:xfrm>
          <a:prstGeom prst="rect">
            <a:avLst/>
          </a:prstGeom>
        </p:spPr>
      </p:pic>
    </p:spTree>
    <p:extLst>
      <p:ext uri="{BB962C8B-B14F-4D97-AF65-F5344CB8AC3E}">
        <p14:creationId xmlns:p14="http://schemas.microsoft.com/office/powerpoint/2010/main" val="569455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73" name="Google Shape;173;p15"/>
          <p:cNvSpPr txBox="1"/>
          <p:nvPr/>
        </p:nvSpPr>
        <p:spPr>
          <a:xfrm>
            <a:off x="639618" y="480905"/>
            <a:ext cx="7750620" cy="603242"/>
          </a:xfrm>
          <a:prstGeom prst="rect">
            <a:avLst/>
          </a:prstGeom>
          <a:noFill/>
          <a:ln>
            <a:noFill/>
          </a:ln>
        </p:spPr>
        <p:txBody>
          <a:bodyPr spcFirstLastPara="1" wrap="square" lIns="0" tIns="0" rIns="0" bIns="0" anchor="t" anchorCtr="0">
            <a:spAutoFit/>
          </a:bodyPr>
          <a:lstStyle/>
          <a:p>
            <a:pPr>
              <a:lnSpc>
                <a:spcPct val="97999"/>
              </a:lnSpc>
            </a:pPr>
            <a:r>
              <a:rPr lang="en-US" sz="4000" b="1" dirty="0">
                <a:solidFill>
                  <a:srgbClr val="26485B"/>
                </a:solidFill>
                <a:latin typeface="Fira Sans"/>
                <a:sym typeface="Fira Sans"/>
              </a:rPr>
              <a:t>Filling Missing Values</a:t>
            </a:r>
            <a:endParaRPr sz="4000" dirty="0"/>
          </a:p>
        </p:txBody>
      </p:sp>
      <p:cxnSp>
        <p:nvCxnSpPr>
          <p:cNvPr id="183" name="Google Shape;183;p15"/>
          <p:cNvCxnSpPr/>
          <p:nvPr/>
        </p:nvCxnSpPr>
        <p:spPr>
          <a:xfrm>
            <a:off x="0" y="6845300"/>
            <a:ext cx="12192000" cy="0"/>
          </a:xfrm>
          <a:prstGeom prst="straightConnector1">
            <a:avLst/>
          </a:prstGeom>
          <a:noFill/>
          <a:ln w="152400" cap="flat" cmpd="sng">
            <a:solidFill>
              <a:srgbClr val="284359"/>
            </a:solidFill>
            <a:prstDash val="solid"/>
            <a:round/>
            <a:headEnd type="none" w="sm" len="sm"/>
            <a:tailEnd type="none" w="sm" len="sm"/>
          </a:ln>
        </p:spPr>
      </p:cxnSp>
      <p:pic>
        <p:nvPicPr>
          <p:cNvPr id="185" name="Google Shape;185;p15"/>
          <p:cNvPicPr preferRelativeResize="0"/>
          <p:nvPr/>
        </p:nvPicPr>
        <p:blipFill>
          <a:blip r:embed="rId3">
            <a:alphaModFix/>
          </a:blip>
          <a:stretch>
            <a:fillRect/>
          </a:stretch>
        </p:blipFill>
        <p:spPr>
          <a:xfrm>
            <a:off x="5361853" y="2732125"/>
            <a:ext cx="1389176" cy="1352328"/>
          </a:xfrm>
          <a:prstGeom prst="rect">
            <a:avLst/>
          </a:prstGeom>
          <a:noFill/>
          <a:ln>
            <a:noFill/>
          </a:ln>
        </p:spPr>
      </p:pic>
      <p:sp>
        <p:nvSpPr>
          <p:cNvPr id="2" name="Rectangle 1"/>
          <p:cNvSpPr/>
          <p:nvPr/>
        </p:nvSpPr>
        <p:spPr>
          <a:xfrm>
            <a:off x="639618" y="5346669"/>
            <a:ext cx="7600157" cy="735714"/>
          </a:xfrm>
          <a:prstGeom prst="rect">
            <a:avLst/>
          </a:prstGeom>
        </p:spPr>
        <p:txBody>
          <a:bodyPr wrap="none">
            <a:spAutoFit/>
          </a:bodyPr>
          <a:lstStyle/>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Fills NaN with mean for numeric, mode for categorical.</a:t>
            </a:r>
          </a:p>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Ensures no missing values.</a:t>
            </a:r>
            <a:endParaRPr lang="en-US" sz="2133" dirty="0"/>
          </a:p>
        </p:txBody>
      </p:sp>
      <p:pic>
        <p:nvPicPr>
          <p:cNvPr id="4" name="Picture 3"/>
          <p:cNvPicPr>
            <a:picLocks noChangeAspect="1"/>
          </p:cNvPicPr>
          <p:nvPr/>
        </p:nvPicPr>
        <p:blipFill>
          <a:blip r:embed="rId4"/>
          <a:stretch>
            <a:fillRect/>
          </a:stretch>
        </p:blipFill>
        <p:spPr>
          <a:xfrm>
            <a:off x="3402096" y="1801123"/>
            <a:ext cx="5387807" cy="2956816"/>
          </a:xfrm>
          <a:prstGeom prst="rect">
            <a:avLst/>
          </a:prstGeom>
        </p:spPr>
      </p:pic>
    </p:spTree>
    <p:extLst>
      <p:ext uri="{BB962C8B-B14F-4D97-AF65-F5344CB8AC3E}">
        <p14:creationId xmlns:p14="http://schemas.microsoft.com/office/powerpoint/2010/main" val="1149683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73" name="Google Shape;173;p15"/>
          <p:cNvSpPr txBox="1"/>
          <p:nvPr/>
        </p:nvSpPr>
        <p:spPr>
          <a:xfrm>
            <a:off x="639618" y="480905"/>
            <a:ext cx="7750620" cy="542906"/>
          </a:xfrm>
          <a:prstGeom prst="rect">
            <a:avLst/>
          </a:prstGeom>
          <a:noFill/>
          <a:ln>
            <a:noFill/>
          </a:ln>
        </p:spPr>
        <p:txBody>
          <a:bodyPr spcFirstLastPara="1" wrap="square" lIns="0" tIns="0" rIns="0" bIns="0" anchor="t" anchorCtr="0">
            <a:spAutoFit/>
          </a:bodyPr>
          <a:lstStyle/>
          <a:p>
            <a:pPr>
              <a:lnSpc>
                <a:spcPct val="97999"/>
              </a:lnSpc>
            </a:pPr>
            <a:r>
              <a:rPr lang="en-US" sz="3600" b="1" dirty="0">
                <a:solidFill>
                  <a:srgbClr val="26485B"/>
                </a:solidFill>
                <a:latin typeface="Fira Sans"/>
                <a:sym typeface="Fira Sans"/>
              </a:rPr>
              <a:t>Detecting outliers</a:t>
            </a:r>
            <a:endParaRPr sz="3600" dirty="0"/>
          </a:p>
        </p:txBody>
      </p:sp>
      <p:cxnSp>
        <p:nvCxnSpPr>
          <p:cNvPr id="183" name="Google Shape;183;p15"/>
          <p:cNvCxnSpPr/>
          <p:nvPr/>
        </p:nvCxnSpPr>
        <p:spPr>
          <a:xfrm>
            <a:off x="0" y="6845300"/>
            <a:ext cx="12192000" cy="0"/>
          </a:xfrm>
          <a:prstGeom prst="straightConnector1">
            <a:avLst/>
          </a:prstGeom>
          <a:noFill/>
          <a:ln w="152400" cap="flat" cmpd="sng">
            <a:solidFill>
              <a:srgbClr val="284359"/>
            </a:solidFill>
            <a:prstDash val="solid"/>
            <a:round/>
            <a:headEnd type="none" w="sm" len="sm"/>
            <a:tailEnd type="none" w="sm" len="sm"/>
          </a:ln>
        </p:spPr>
      </p:cxnSp>
      <p:pic>
        <p:nvPicPr>
          <p:cNvPr id="185" name="Google Shape;185;p15"/>
          <p:cNvPicPr preferRelativeResize="0"/>
          <p:nvPr/>
        </p:nvPicPr>
        <p:blipFill>
          <a:blip r:embed="rId3">
            <a:alphaModFix/>
          </a:blip>
          <a:stretch>
            <a:fillRect/>
          </a:stretch>
        </p:blipFill>
        <p:spPr>
          <a:xfrm>
            <a:off x="5361853" y="2732125"/>
            <a:ext cx="1389176" cy="1352328"/>
          </a:xfrm>
          <a:prstGeom prst="rect">
            <a:avLst/>
          </a:prstGeom>
          <a:noFill/>
          <a:ln>
            <a:noFill/>
          </a:ln>
        </p:spPr>
      </p:pic>
      <p:sp>
        <p:nvSpPr>
          <p:cNvPr id="2" name="Rectangle 1"/>
          <p:cNvSpPr/>
          <p:nvPr/>
        </p:nvSpPr>
        <p:spPr>
          <a:xfrm>
            <a:off x="639618" y="5346669"/>
            <a:ext cx="5732660" cy="735714"/>
          </a:xfrm>
          <a:prstGeom prst="rect">
            <a:avLst/>
          </a:prstGeom>
        </p:spPr>
        <p:txBody>
          <a:bodyPr wrap="none">
            <a:spAutoFit/>
          </a:bodyPr>
          <a:lstStyle/>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Uses IQR to detect outliers in ‘duration’.</a:t>
            </a:r>
          </a:p>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Prints outlier count.</a:t>
            </a:r>
            <a:endParaRPr lang="en-US" sz="2133" dirty="0"/>
          </a:p>
        </p:txBody>
      </p:sp>
      <p:pic>
        <p:nvPicPr>
          <p:cNvPr id="5" name="Picture 4"/>
          <p:cNvPicPr>
            <a:picLocks noChangeAspect="1"/>
          </p:cNvPicPr>
          <p:nvPr/>
        </p:nvPicPr>
        <p:blipFill>
          <a:blip r:embed="rId4"/>
          <a:stretch>
            <a:fillRect/>
          </a:stretch>
        </p:blipFill>
        <p:spPr>
          <a:xfrm>
            <a:off x="2453054" y="2234358"/>
            <a:ext cx="7098915" cy="1713387"/>
          </a:xfrm>
          <a:prstGeom prst="rect">
            <a:avLst/>
          </a:prstGeom>
        </p:spPr>
      </p:pic>
    </p:spTree>
    <p:extLst>
      <p:ext uri="{BB962C8B-B14F-4D97-AF65-F5344CB8AC3E}">
        <p14:creationId xmlns:p14="http://schemas.microsoft.com/office/powerpoint/2010/main" val="23582832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73" name="Google Shape;173;p15"/>
          <p:cNvSpPr txBox="1"/>
          <p:nvPr/>
        </p:nvSpPr>
        <p:spPr>
          <a:xfrm>
            <a:off x="639618" y="480905"/>
            <a:ext cx="7750620" cy="542906"/>
          </a:xfrm>
          <a:prstGeom prst="rect">
            <a:avLst/>
          </a:prstGeom>
          <a:noFill/>
          <a:ln>
            <a:noFill/>
          </a:ln>
        </p:spPr>
        <p:txBody>
          <a:bodyPr spcFirstLastPara="1" wrap="square" lIns="0" tIns="0" rIns="0" bIns="0" anchor="t" anchorCtr="0">
            <a:spAutoFit/>
          </a:bodyPr>
          <a:lstStyle/>
          <a:p>
            <a:pPr>
              <a:lnSpc>
                <a:spcPct val="97999"/>
              </a:lnSpc>
            </a:pPr>
            <a:r>
              <a:rPr lang="en-US" sz="3600" b="1" dirty="0">
                <a:solidFill>
                  <a:srgbClr val="26485B"/>
                </a:solidFill>
                <a:latin typeface="Fira Sans"/>
                <a:sym typeface="Fira Sans"/>
              </a:rPr>
              <a:t>Removing outliers</a:t>
            </a:r>
            <a:endParaRPr sz="3600" dirty="0"/>
          </a:p>
        </p:txBody>
      </p:sp>
      <p:cxnSp>
        <p:nvCxnSpPr>
          <p:cNvPr id="183" name="Google Shape;183;p15"/>
          <p:cNvCxnSpPr/>
          <p:nvPr/>
        </p:nvCxnSpPr>
        <p:spPr>
          <a:xfrm>
            <a:off x="0" y="6845300"/>
            <a:ext cx="12192000" cy="0"/>
          </a:xfrm>
          <a:prstGeom prst="straightConnector1">
            <a:avLst/>
          </a:prstGeom>
          <a:noFill/>
          <a:ln w="152400" cap="flat" cmpd="sng">
            <a:solidFill>
              <a:srgbClr val="284359"/>
            </a:solidFill>
            <a:prstDash val="solid"/>
            <a:round/>
            <a:headEnd type="none" w="sm" len="sm"/>
            <a:tailEnd type="none" w="sm" len="sm"/>
          </a:ln>
        </p:spPr>
      </p:cxnSp>
      <p:pic>
        <p:nvPicPr>
          <p:cNvPr id="185" name="Google Shape;185;p15"/>
          <p:cNvPicPr preferRelativeResize="0"/>
          <p:nvPr/>
        </p:nvPicPr>
        <p:blipFill>
          <a:blip r:embed="rId3">
            <a:alphaModFix/>
          </a:blip>
          <a:stretch>
            <a:fillRect/>
          </a:stretch>
        </p:blipFill>
        <p:spPr>
          <a:xfrm>
            <a:off x="5361853" y="2732125"/>
            <a:ext cx="1389176" cy="1352328"/>
          </a:xfrm>
          <a:prstGeom prst="rect">
            <a:avLst/>
          </a:prstGeom>
          <a:noFill/>
          <a:ln>
            <a:noFill/>
          </a:ln>
        </p:spPr>
      </p:pic>
      <p:sp>
        <p:nvSpPr>
          <p:cNvPr id="2" name="Rectangle 1"/>
          <p:cNvSpPr/>
          <p:nvPr/>
        </p:nvSpPr>
        <p:spPr>
          <a:xfrm>
            <a:off x="639618" y="5346669"/>
            <a:ext cx="3174267" cy="735714"/>
          </a:xfrm>
          <a:prstGeom prst="rect">
            <a:avLst/>
          </a:prstGeom>
        </p:spPr>
        <p:txBody>
          <a:bodyPr wrap="none">
            <a:spAutoFit/>
          </a:bodyPr>
          <a:lstStyle/>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Filters out outliers.</a:t>
            </a:r>
          </a:p>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Updates DataFrame.</a:t>
            </a:r>
            <a:endParaRPr lang="en-US" sz="2133" dirty="0"/>
          </a:p>
        </p:txBody>
      </p:sp>
      <p:pic>
        <p:nvPicPr>
          <p:cNvPr id="3" name="Picture 2"/>
          <p:cNvPicPr>
            <a:picLocks noChangeAspect="1"/>
          </p:cNvPicPr>
          <p:nvPr/>
        </p:nvPicPr>
        <p:blipFill>
          <a:blip r:embed="rId4"/>
          <a:stretch>
            <a:fillRect/>
          </a:stretch>
        </p:blipFill>
        <p:spPr>
          <a:xfrm>
            <a:off x="2571759" y="2286027"/>
            <a:ext cx="6538527" cy="1362780"/>
          </a:xfrm>
          <a:prstGeom prst="rect">
            <a:avLst/>
          </a:prstGeom>
        </p:spPr>
      </p:pic>
    </p:spTree>
    <p:extLst>
      <p:ext uri="{BB962C8B-B14F-4D97-AF65-F5344CB8AC3E}">
        <p14:creationId xmlns:p14="http://schemas.microsoft.com/office/powerpoint/2010/main" val="1513390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73" name="Google Shape;173;p15"/>
          <p:cNvSpPr txBox="1"/>
          <p:nvPr/>
        </p:nvSpPr>
        <p:spPr>
          <a:xfrm>
            <a:off x="173625" y="54190"/>
            <a:ext cx="7750620" cy="965136"/>
          </a:xfrm>
          <a:prstGeom prst="rect">
            <a:avLst/>
          </a:prstGeom>
          <a:noFill/>
          <a:ln>
            <a:noFill/>
          </a:ln>
        </p:spPr>
        <p:txBody>
          <a:bodyPr spcFirstLastPara="1" wrap="square" lIns="0" tIns="0" rIns="0" bIns="0" anchor="t" anchorCtr="0">
            <a:spAutoFit/>
          </a:bodyPr>
          <a:lstStyle/>
          <a:p>
            <a:pPr>
              <a:lnSpc>
                <a:spcPct val="97999"/>
              </a:lnSpc>
            </a:pPr>
            <a:r>
              <a:rPr lang="en-US" sz="3200" b="1" dirty="0">
                <a:solidFill>
                  <a:srgbClr val="26485B"/>
                </a:solidFill>
                <a:latin typeface="Fira Sans"/>
                <a:sym typeface="Fira Sans"/>
              </a:rPr>
              <a:t>Data Distribution Before Cleaning (Histogram)</a:t>
            </a:r>
            <a:endParaRPr sz="3200" dirty="0"/>
          </a:p>
        </p:txBody>
      </p:sp>
      <p:cxnSp>
        <p:nvCxnSpPr>
          <p:cNvPr id="183" name="Google Shape;183;p15"/>
          <p:cNvCxnSpPr/>
          <p:nvPr/>
        </p:nvCxnSpPr>
        <p:spPr>
          <a:xfrm>
            <a:off x="0" y="6845300"/>
            <a:ext cx="12192000" cy="0"/>
          </a:xfrm>
          <a:prstGeom prst="straightConnector1">
            <a:avLst/>
          </a:prstGeom>
          <a:noFill/>
          <a:ln w="152400" cap="flat" cmpd="sng">
            <a:solidFill>
              <a:srgbClr val="284359"/>
            </a:solidFill>
            <a:prstDash val="solid"/>
            <a:round/>
            <a:headEnd type="none" w="sm" len="sm"/>
            <a:tailEnd type="none" w="sm" len="sm"/>
          </a:ln>
        </p:spPr>
      </p:cxnSp>
      <p:pic>
        <p:nvPicPr>
          <p:cNvPr id="185" name="Google Shape;185;p15"/>
          <p:cNvPicPr preferRelativeResize="0"/>
          <p:nvPr/>
        </p:nvPicPr>
        <p:blipFill>
          <a:blip r:embed="rId3">
            <a:alphaModFix/>
          </a:blip>
          <a:stretch>
            <a:fillRect/>
          </a:stretch>
        </p:blipFill>
        <p:spPr>
          <a:xfrm>
            <a:off x="5361853" y="2732125"/>
            <a:ext cx="1389176" cy="1352328"/>
          </a:xfrm>
          <a:prstGeom prst="rect">
            <a:avLst/>
          </a:prstGeom>
          <a:noFill/>
          <a:ln>
            <a:noFill/>
          </a:ln>
        </p:spPr>
      </p:pic>
      <p:sp>
        <p:nvSpPr>
          <p:cNvPr id="2" name="Rectangle 1"/>
          <p:cNvSpPr/>
          <p:nvPr/>
        </p:nvSpPr>
        <p:spPr>
          <a:xfrm>
            <a:off x="0" y="6005474"/>
            <a:ext cx="6396303" cy="735714"/>
          </a:xfrm>
          <a:prstGeom prst="rect">
            <a:avLst/>
          </a:prstGeom>
        </p:spPr>
        <p:txBody>
          <a:bodyPr wrap="none">
            <a:spAutoFit/>
          </a:bodyPr>
          <a:lstStyle/>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Plots histogram of ‘duration’ before cleaning.</a:t>
            </a:r>
          </a:p>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Visualizes original spread.</a:t>
            </a:r>
            <a:endParaRPr lang="en-US" sz="2133" dirty="0"/>
          </a:p>
        </p:txBody>
      </p:sp>
      <p:pic>
        <p:nvPicPr>
          <p:cNvPr id="5" name="Picture 4"/>
          <p:cNvPicPr>
            <a:picLocks noChangeAspect="1"/>
          </p:cNvPicPr>
          <p:nvPr/>
        </p:nvPicPr>
        <p:blipFill>
          <a:blip r:embed="rId4"/>
          <a:stretch>
            <a:fillRect/>
          </a:stretch>
        </p:blipFill>
        <p:spPr>
          <a:xfrm>
            <a:off x="4838116" y="710081"/>
            <a:ext cx="6683319" cy="5243337"/>
          </a:xfrm>
          <a:prstGeom prst="rect">
            <a:avLst/>
          </a:prstGeom>
        </p:spPr>
      </p:pic>
    </p:spTree>
    <p:extLst>
      <p:ext uri="{BB962C8B-B14F-4D97-AF65-F5344CB8AC3E}">
        <p14:creationId xmlns:p14="http://schemas.microsoft.com/office/powerpoint/2010/main" val="2714146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55963" y="683491"/>
            <a:ext cx="10252364" cy="1015663"/>
          </a:xfrm>
          <a:prstGeom prst="rect">
            <a:avLst/>
          </a:prstGeom>
          <a:noFill/>
        </p:spPr>
        <p:txBody>
          <a:bodyPr wrap="square" rtlCol="0">
            <a:spAutoFit/>
          </a:bodyPr>
          <a:lstStyle/>
          <a:p>
            <a:pPr lvl="0"/>
            <a:r>
              <a:rPr lang="en-US" sz="4800" b="1" dirty="0">
                <a:solidFill>
                  <a:srgbClr val="26485B"/>
                </a:solidFill>
                <a:latin typeface="Fira Sans"/>
                <a:ea typeface="Fira Sans"/>
                <a:cs typeface="Fira Sans"/>
                <a:sym typeface="Fira Sans"/>
              </a:rPr>
              <a:t>Introduction :</a:t>
            </a:r>
            <a:endParaRPr lang="en-US" sz="4800" dirty="0"/>
          </a:p>
          <a:p>
            <a:endParaRPr lang="en-IN" sz="1200" dirty="0"/>
          </a:p>
        </p:txBody>
      </p:sp>
      <p:sp>
        <p:nvSpPr>
          <p:cNvPr id="4" name="TextBox 3"/>
          <p:cNvSpPr txBox="1"/>
          <p:nvPr/>
        </p:nvSpPr>
        <p:spPr>
          <a:xfrm>
            <a:off x="955964" y="2126104"/>
            <a:ext cx="9430327" cy="1754326"/>
          </a:xfrm>
          <a:prstGeom prst="rect">
            <a:avLst/>
          </a:prstGeom>
          <a:noFill/>
        </p:spPr>
        <p:txBody>
          <a:bodyPr wrap="square" rtlCol="0">
            <a:spAutoFit/>
          </a:bodyPr>
          <a:lstStyle/>
          <a:p>
            <a:endParaRPr lang="en-US" sz="1200" b="1" dirty="0"/>
          </a:p>
          <a:p>
            <a:pPr marL="381019" indent="-381019" algn="just">
              <a:buFont typeface="Wingdings" panose="05000000000000000000" pitchFamily="2" charset="2"/>
              <a:buChar char="Ø"/>
            </a:pPr>
            <a:r>
              <a:rPr lang="en-US" sz="2400" b="1" dirty="0"/>
              <a:t>With the rise of OTT platforms, personalized content recommendations have become essential for enhancing user experience. Our study focuses on predicting content popularity based on various attributes like genre, duration, release date, and ratings.</a:t>
            </a:r>
          </a:p>
        </p:txBody>
      </p:sp>
    </p:spTree>
    <p:extLst>
      <p:ext uri="{BB962C8B-B14F-4D97-AF65-F5344CB8AC3E}">
        <p14:creationId xmlns:p14="http://schemas.microsoft.com/office/powerpoint/2010/main" val="4161208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73" name="Google Shape;173;p15"/>
          <p:cNvSpPr txBox="1"/>
          <p:nvPr/>
        </p:nvSpPr>
        <p:spPr>
          <a:xfrm>
            <a:off x="173625" y="128237"/>
            <a:ext cx="7750620" cy="965136"/>
          </a:xfrm>
          <a:prstGeom prst="rect">
            <a:avLst/>
          </a:prstGeom>
          <a:noFill/>
          <a:ln>
            <a:noFill/>
          </a:ln>
        </p:spPr>
        <p:txBody>
          <a:bodyPr spcFirstLastPara="1" wrap="square" lIns="0" tIns="0" rIns="0" bIns="0" anchor="t" anchorCtr="0">
            <a:spAutoFit/>
          </a:bodyPr>
          <a:lstStyle/>
          <a:p>
            <a:pPr>
              <a:lnSpc>
                <a:spcPct val="97999"/>
              </a:lnSpc>
            </a:pPr>
            <a:r>
              <a:rPr lang="en-US" sz="3200" b="1" dirty="0">
                <a:solidFill>
                  <a:srgbClr val="26485B"/>
                </a:solidFill>
                <a:latin typeface="Fira Sans"/>
                <a:sym typeface="Fira Sans"/>
              </a:rPr>
              <a:t>Data Distribution Before Cleaning (Histogram)</a:t>
            </a:r>
            <a:endParaRPr sz="3200" dirty="0"/>
          </a:p>
        </p:txBody>
      </p:sp>
      <p:cxnSp>
        <p:nvCxnSpPr>
          <p:cNvPr id="183" name="Google Shape;183;p15"/>
          <p:cNvCxnSpPr/>
          <p:nvPr/>
        </p:nvCxnSpPr>
        <p:spPr>
          <a:xfrm>
            <a:off x="0" y="6845300"/>
            <a:ext cx="12192000" cy="0"/>
          </a:xfrm>
          <a:prstGeom prst="straightConnector1">
            <a:avLst/>
          </a:prstGeom>
          <a:noFill/>
          <a:ln w="152400" cap="flat" cmpd="sng">
            <a:solidFill>
              <a:srgbClr val="284359"/>
            </a:solidFill>
            <a:prstDash val="solid"/>
            <a:round/>
            <a:headEnd type="none" w="sm" len="sm"/>
            <a:tailEnd type="none" w="sm" len="sm"/>
          </a:ln>
        </p:spPr>
      </p:cxnSp>
      <p:pic>
        <p:nvPicPr>
          <p:cNvPr id="185" name="Google Shape;185;p15"/>
          <p:cNvPicPr preferRelativeResize="0"/>
          <p:nvPr/>
        </p:nvPicPr>
        <p:blipFill>
          <a:blip r:embed="rId3">
            <a:alphaModFix/>
          </a:blip>
          <a:stretch>
            <a:fillRect/>
          </a:stretch>
        </p:blipFill>
        <p:spPr>
          <a:xfrm>
            <a:off x="5361853" y="2732125"/>
            <a:ext cx="1389176" cy="1352328"/>
          </a:xfrm>
          <a:prstGeom prst="rect">
            <a:avLst/>
          </a:prstGeom>
          <a:noFill/>
          <a:ln>
            <a:noFill/>
          </a:ln>
        </p:spPr>
      </p:pic>
      <p:pic>
        <p:nvPicPr>
          <p:cNvPr id="3" name="Picture 2"/>
          <p:cNvPicPr>
            <a:picLocks noChangeAspect="1"/>
          </p:cNvPicPr>
          <p:nvPr/>
        </p:nvPicPr>
        <p:blipFill>
          <a:blip r:embed="rId4"/>
          <a:stretch>
            <a:fillRect/>
          </a:stretch>
        </p:blipFill>
        <p:spPr>
          <a:xfrm>
            <a:off x="2506019" y="1291888"/>
            <a:ext cx="8657070" cy="5156382"/>
          </a:xfrm>
          <a:prstGeom prst="rect">
            <a:avLst/>
          </a:prstGeom>
        </p:spPr>
      </p:pic>
    </p:spTree>
    <p:extLst>
      <p:ext uri="{BB962C8B-B14F-4D97-AF65-F5344CB8AC3E}">
        <p14:creationId xmlns:p14="http://schemas.microsoft.com/office/powerpoint/2010/main" val="26496915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73" name="Google Shape;173;p15"/>
          <p:cNvSpPr txBox="1"/>
          <p:nvPr/>
        </p:nvSpPr>
        <p:spPr>
          <a:xfrm>
            <a:off x="129664" y="0"/>
            <a:ext cx="7750620" cy="1085810"/>
          </a:xfrm>
          <a:prstGeom prst="rect">
            <a:avLst/>
          </a:prstGeom>
          <a:noFill/>
          <a:ln>
            <a:noFill/>
          </a:ln>
        </p:spPr>
        <p:txBody>
          <a:bodyPr spcFirstLastPara="1" wrap="square" lIns="0" tIns="0" rIns="0" bIns="0" anchor="t" anchorCtr="0">
            <a:spAutoFit/>
          </a:bodyPr>
          <a:lstStyle/>
          <a:p>
            <a:pPr>
              <a:lnSpc>
                <a:spcPct val="97999"/>
              </a:lnSpc>
            </a:pPr>
            <a:r>
              <a:rPr lang="en-US" sz="3600" b="1" dirty="0">
                <a:solidFill>
                  <a:srgbClr val="26485B"/>
                </a:solidFill>
                <a:latin typeface="Fira Sans"/>
                <a:sym typeface="Fira Sans"/>
              </a:rPr>
              <a:t>Data Distribution After Cleaning (Histogram)</a:t>
            </a:r>
            <a:endParaRPr sz="3600" dirty="0"/>
          </a:p>
        </p:txBody>
      </p:sp>
      <p:cxnSp>
        <p:nvCxnSpPr>
          <p:cNvPr id="183" name="Google Shape;183;p15"/>
          <p:cNvCxnSpPr/>
          <p:nvPr/>
        </p:nvCxnSpPr>
        <p:spPr>
          <a:xfrm>
            <a:off x="0" y="6845300"/>
            <a:ext cx="12192000" cy="0"/>
          </a:xfrm>
          <a:prstGeom prst="straightConnector1">
            <a:avLst/>
          </a:prstGeom>
          <a:noFill/>
          <a:ln w="152400" cap="flat" cmpd="sng">
            <a:solidFill>
              <a:srgbClr val="284359"/>
            </a:solidFill>
            <a:prstDash val="solid"/>
            <a:round/>
            <a:headEnd type="none" w="sm" len="sm"/>
            <a:tailEnd type="none" w="sm" len="sm"/>
          </a:ln>
        </p:spPr>
      </p:cxnSp>
      <p:pic>
        <p:nvPicPr>
          <p:cNvPr id="185" name="Google Shape;185;p15"/>
          <p:cNvPicPr preferRelativeResize="0"/>
          <p:nvPr/>
        </p:nvPicPr>
        <p:blipFill>
          <a:blip r:embed="rId3">
            <a:alphaModFix/>
          </a:blip>
          <a:stretch>
            <a:fillRect/>
          </a:stretch>
        </p:blipFill>
        <p:spPr>
          <a:xfrm>
            <a:off x="5361853" y="2732125"/>
            <a:ext cx="1389176" cy="1352328"/>
          </a:xfrm>
          <a:prstGeom prst="rect">
            <a:avLst/>
          </a:prstGeom>
          <a:noFill/>
          <a:ln>
            <a:noFill/>
          </a:ln>
        </p:spPr>
      </p:pic>
      <p:sp>
        <p:nvSpPr>
          <p:cNvPr id="2" name="Rectangle 1"/>
          <p:cNvSpPr/>
          <p:nvPr/>
        </p:nvSpPr>
        <p:spPr>
          <a:xfrm>
            <a:off x="0" y="5978890"/>
            <a:ext cx="6158417" cy="735714"/>
          </a:xfrm>
          <a:prstGeom prst="rect">
            <a:avLst/>
          </a:prstGeom>
        </p:spPr>
        <p:txBody>
          <a:bodyPr wrap="none">
            <a:spAutoFit/>
          </a:bodyPr>
          <a:lstStyle/>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Plots histogram of ‘duration’ after cleaning.</a:t>
            </a:r>
          </a:p>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Shows cleaned distribution.</a:t>
            </a:r>
            <a:endParaRPr lang="en-US" sz="2133" dirty="0"/>
          </a:p>
        </p:txBody>
      </p:sp>
      <p:pic>
        <p:nvPicPr>
          <p:cNvPr id="4" name="Picture 3"/>
          <p:cNvPicPr>
            <a:picLocks noChangeAspect="1"/>
          </p:cNvPicPr>
          <p:nvPr/>
        </p:nvPicPr>
        <p:blipFill>
          <a:blip r:embed="rId4"/>
          <a:stretch>
            <a:fillRect/>
          </a:stretch>
        </p:blipFill>
        <p:spPr>
          <a:xfrm>
            <a:off x="5920197" y="542905"/>
            <a:ext cx="6271803" cy="5540220"/>
          </a:xfrm>
          <a:prstGeom prst="rect">
            <a:avLst/>
          </a:prstGeom>
        </p:spPr>
      </p:pic>
    </p:spTree>
    <p:extLst>
      <p:ext uri="{BB962C8B-B14F-4D97-AF65-F5344CB8AC3E}">
        <p14:creationId xmlns:p14="http://schemas.microsoft.com/office/powerpoint/2010/main" val="3127399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73" name="Google Shape;173;p15"/>
          <p:cNvSpPr txBox="1"/>
          <p:nvPr/>
        </p:nvSpPr>
        <p:spPr>
          <a:xfrm>
            <a:off x="129664" y="0"/>
            <a:ext cx="7750620" cy="1085810"/>
          </a:xfrm>
          <a:prstGeom prst="rect">
            <a:avLst/>
          </a:prstGeom>
          <a:noFill/>
          <a:ln>
            <a:noFill/>
          </a:ln>
        </p:spPr>
        <p:txBody>
          <a:bodyPr spcFirstLastPara="1" wrap="square" lIns="0" tIns="0" rIns="0" bIns="0" anchor="t" anchorCtr="0">
            <a:spAutoFit/>
          </a:bodyPr>
          <a:lstStyle/>
          <a:p>
            <a:pPr>
              <a:lnSpc>
                <a:spcPct val="97999"/>
              </a:lnSpc>
            </a:pPr>
            <a:r>
              <a:rPr lang="en-US" sz="3600" b="1" dirty="0">
                <a:solidFill>
                  <a:srgbClr val="26485B"/>
                </a:solidFill>
                <a:latin typeface="Fira Sans"/>
                <a:sym typeface="Fira Sans"/>
              </a:rPr>
              <a:t>Data Distribution After Cleaning (Histogram)</a:t>
            </a:r>
            <a:endParaRPr sz="3600" dirty="0"/>
          </a:p>
        </p:txBody>
      </p:sp>
      <p:cxnSp>
        <p:nvCxnSpPr>
          <p:cNvPr id="183" name="Google Shape;183;p15"/>
          <p:cNvCxnSpPr/>
          <p:nvPr/>
        </p:nvCxnSpPr>
        <p:spPr>
          <a:xfrm>
            <a:off x="0" y="6845300"/>
            <a:ext cx="12192000" cy="0"/>
          </a:xfrm>
          <a:prstGeom prst="straightConnector1">
            <a:avLst/>
          </a:prstGeom>
          <a:noFill/>
          <a:ln w="152400" cap="flat" cmpd="sng">
            <a:solidFill>
              <a:srgbClr val="284359"/>
            </a:solidFill>
            <a:prstDash val="solid"/>
            <a:round/>
            <a:headEnd type="none" w="sm" len="sm"/>
            <a:tailEnd type="none" w="sm" len="sm"/>
          </a:ln>
        </p:spPr>
      </p:cxnSp>
      <p:pic>
        <p:nvPicPr>
          <p:cNvPr id="185" name="Google Shape;185;p15"/>
          <p:cNvPicPr preferRelativeResize="0"/>
          <p:nvPr/>
        </p:nvPicPr>
        <p:blipFill>
          <a:blip r:embed="rId3">
            <a:alphaModFix/>
          </a:blip>
          <a:stretch>
            <a:fillRect/>
          </a:stretch>
        </p:blipFill>
        <p:spPr>
          <a:xfrm>
            <a:off x="5361853" y="2732125"/>
            <a:ext cx="1389176" cy="1352328"/>
          </a:xfrm>
          <a:prstGeom prst="rect">
            <a:avLst/>
          </a:prstGeom>
          <a:noFill/>
          <a:ln>
            <a:noFill/>
          </a:ln>
        </p:spPr>
      </p:pic>
      <p:pic>
        <p:nvPicPr>
          <p:cNvPr id="3" name="Picture 2"/>
          <p:cNvPicPr>
            <a:picLocks noChangeAspect="1"/>
          </p:cNvPicPr>
          <p:nvPr/>
        </p:nvPicPr>
        <p:blipFill>
          <a:blip r:embed="rId4"/>
          <a:stretch>
            <a:fillRect/>
          </a:stretch>
        </p:blipFill>
        <p:spPr>
          <a:xfrm>
            <a:off x="2734038" y="893347"/>
            <a:ext cx="8535140" cy="5616427"/>
          </a:xfrm>
          <a:prstGeom prst="rect">
            <a:avLst/>
          </a:prstGeom>
        </p:spPr>
      </p:pic>
    </p:spTree>
    <p:extLst>
      <p:ext uri="{BB962C8B-B14F-4D97-AF65-F5344CB8AC3E}">
        <p14:creationId xmlns:p14="http://schemas.microsoft.com/office/powerpoint/2010/main" val="42611256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73" name="Google Shape;173;p15"/>
          <p:cNvSpPr txBox="1"/>
          <p:nvPr/>
        </p:nvSpPr>
        <p:spPr>
          <a:xfrm>
            <a:off x="639618" y="480905"/>
            <a:ext cx="7750620" cy="542906"/>
          </a:xfrm>
          <a:prstGeom prst="rect">
            <a:avLst/>
          </a:prstGeom>
          <a:noFill/>
          <a:ln>
            <a:noFill/>
          </a:ln>
        </p:spPr>
        <p:txBody>
          <a:bodyPr spcFirstLastPara="1" wrap="square" lIns="0" tIns="0" rIns="0" bIns="0" anchor="t" anchorCtr="0">
            <a:spAutoFit/>
          </a:bodyPr>
          <a:lstStyle/>
          <a:p>
            <a:pPr>
              <a:lnSpc>
                <a:spcPct val="97999"/>
              </a:lnSpc>
            </a:pPr>
            <a:r>
              <a:rPr lang="en-US" sz="3600" b="1" dirty="0">
                <a:solidFill>
                  <a:srgbClr val="26485B"/>
                </a:solidFill>
                <a:latin typeface="Fira Sans"/>
                <a:sym typeface="Fira Sans"/>
              </a:rPr>
              <a:t>Skewness Analysis</a:t>
            </a:r>
            <a:endParaRPr sz="3600" dirty="0"/>
          </a:p>
        </p:txBody>
      </p:sp>
      <p:cxnSp>
        <p:nvCxnSpPr>
          <p:cNvPr id="183" name="Google Shape;183;p15"/>
          <p:cNvCxnSpPr/>
          <p:nvPr/>
        </p:nvCxnSpPr>
        <p:spPr>
          <a:xfrm>
            <a:off x="0" y="6845300"/>
            <a:ext cx="12192000" cy="0"/>
          </a:xfrm>
          <a:prstGeom prst="straightConnector1">
            <a:avLst/>
          </a:prstGeom>
          <a:noFill/>
          <a:ln w="152400" cap="flat" cmpd="sng">
            <a:solidFill>
              <a:srgbClr val="284359"/>
            </a:solidFill>
            <a:prstDash val="solid"/>
            <a:round/>
            <a:headEnd type="none" w="sm" len="sm"/>
            <a:tailEnd type="none" w="sm" len="sm"/>
          </a:ln>
        </p:spPr>
      </p:cxnSp>
      <p:pic>
        <p:nvPicPr>
          <p:cNvPr id="185" name="Google Shape;185;p15"/>
          <p:cNvPicPr preferRelativeResize="0"/>
          <p:nvPr/>
        </p:nvPicPr>
        <p:blipFill>
          <a:blip r:embed="rId3">
            <a:alphaModFix/>
          </a:blip>
          <a:stretch>
            <a:fillRect/>
          </a:stretch>
        </p:blipFill>
        <p:spPr>
          <a:xfrm>
            <a:off x="5361853" y="2732125"/>
            <a:ext cx="1389176" cy="1352328"/>
          </a:xfrm>
          <a:prstGeom prst="rect">
            <a:avLst/>
          </a:prstGeom>
          <a:noFill/>
          <a:ln>
            <a:noFill/>
          </a:ln>
        </p:spPr>
      </p:pic>
      <p:sp>
        <p:nvSpPr>
          <p:cNvPr id="2" name="Rectangle 1"/>
          <p:cNvSpPr/>
          <p:nvPr/>
        </p:nvSpPr>
        <p:spPr>
          <a:xfrm>
            <a:off x="639618" y="5346669"/>
            <a:ext cx="6346609" cy="735714"/>
          </a:xfrm>
          <a:prstGeom prst="rect">
            <a:avLst/>
          </a:prstGeom>
        </p:spPr>
        <p:txBody>
          <a:bodyPr wrap="none">
            <a:spAutoFit/>
          </a:bodyPr>
          <a:lstStyle/>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Calculates skewness for numerical columns.</a:t>
            </a:r>
          </a:p>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Indicates data asymmetry.</a:t>
            </a:r>
            <a:endParaRPr lang="en-US" sz="2133" dirty="0"/>
          </a:p>
        </p:txBody>
      </p:sp>
      <p:pic>
        <p:nvPicPr>
          <p:cNvPr id="4" name="Picture 3"/>
          <p:cNvPicPr>
            <a:picLocks noChangeAspect="1"/>
          </p:cNvPicPr>
          <p:nvPr/>
        </p:nvPicPr>
        <p:blipFill>
          <a:blip r:embed="rId4"/>
          <a:stretch>
            <a:fillRect/>
          </a:stretch>
        </p:blipFill>
        <p:spPr>
          <a:xfrm>
            <a:off x="2927839" y="1969208"/>
            <a:ext cx="6027671" cy="1943369"/>
          </a:xfrm>
          <a:prstGeom prst="rect">
            <a:avLst/>
          </a:prstGeom>
        </p:spPr>
      </p:pic>
    </p:spTree>
    <p:extLst>
      <p:ext uri="{BB962C8B-B14F-4D97-AF65-F5344CB8AC3E}">
        <p14:creationId xmlns:p14="http://schemas.microsoft.com/office/powerpoint/2010/main" val="23579504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73" name="Google Shape;173;p15"/>
          <p:cNvSpPr txBox="1"/>
          <p:nvPr/>
        </p:nvSpPr>
        <p:spPr>
          <a:xfrm>
            <a:off x="191210" y="2189219"/>
            <a:ext cx="7750620" cy="542906"/>
          </a:xfrm>
          <a:prstGeom prst="rect">
            <a:avLst/>
          </a:prstGeom>
          <a:noFill/>
          <a:ln>
            <a:noFill/>
          </a:ln>
        </p:spPr>
        <p:txBody>
          <a:bodyPr spcFirstLastPara="1" wrap="square" lIns="0" tIns="0" rIns="0" bIns="0" anchor="t" anchorCtr="0">
            <a:spAutoFit/>
          </a:bodyPr>
          <a:lstStyle/>
          <a:p>
            <a:pPr>
              <a:lnSpc>
                <a:spcPct val="97999"/>
              </a:lnSpc>
            </a:pPr>
            <a:r>
              <a:rPr lang="en-US" sz="3600" b="1" dirty="0">
                <a:solidFill>
                  <a:srgbClr val="26485B"/>
                </a:solidFill>
                <a:latin typeface="Fira Sans"/>
                <a:sym typeface="Fira Sans"/>
              </a:rPr>
              <a:t>Histogram For 'rating'</a:t>
            </a:r>
            <a:endParaRPr sz="3600" dirty="0"/>
          </a:p>
        </p:txBody>
      </p:sp>
      <p:cxnSp>
        <p:nvCxnSpPr>
          <p:cNvPr id="183" name="Google Shape;183;p15"/>
          <p:cNvCxnSpPr/>
          <p:nvPr/>
        </p:nvCxnSpPr>
        <p:spPr>
          <a:xfrm>
            <a:off x="0" y="6845300"/>
            <a:ext cx="12192000" cy="0"/>
          </a:xfrm>
          <a:prstGeom prst="straightConnector1">
            <a:avLst/>
          </a:prstGeom>
          <a:noFill/>
          <a:ln w="152400" cap="flat" cmpd="sng">
            <a:solidFill>
              <a:srgbClr val="284359"/>
            </a:solidFill>
            <a:prstDash val="solid"/>
            <a:round/>
            <a:headEnd type="none" w="sm" len="sm"/>
            <a:tailEnd type="none" w="sm" len="sm"/>
          </a:ln>
        </p:spPr>
      </p:cxnSp>
      <p:pic>
        <p:nvPicPr>
          <p:cNvPr id="185" name="Google Shape;185;p15"/>
          <p:cNvPicPr preferRelativeResize="0"/>
          <p:nvPr/>
        </p:nvPicPr>
        <p:blipFill>
          <a:blip r:embed="rId3">
            <a:alphaModFix/>
          </a:blip>
          <a:stretch>
            <a:fillRect/>
          </a:stretch>
        </p:blipFill>
        <p:spPr>
          <a:xfrm>
            <a:off x="5361853" y="2732125"/>
            <a:ext cx="1389176" cy="1352328"/>
          </a:xfrm>
          <a:prstGeom prst="rect">
            <a:avLst/>
          </a:prstGeom>
          <a:noFill/>
          <a:ln>
            <a:noFill/>
          </a:ln>
        </p:spPr>
      </p:pic>
      <p:sp>
        <p:nvSpPr>
          <p:cNvPr id="2" name="Rectangle 1"/>
          <p:cNvSpPr/>
          <p:nvPr/>
        </p:nvSpPr>
        <p:spPr>
          <a:xfrm>
            <a:off x="112079" y="5876414"/>
            <a:ext cx="4462953" cy="735714"/>
          </a:xfrm>
          <a:prstGeom prst="rect">
            <a:avLst/>
          </a:prstGeom>
        </p:spPr>
        <p:txBody>
          <a:bodyPr wrap="none">
            <a:spAutoFit/>
          </a:bodyPr>
          <a:lstStyle/>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Visualizes 'rating' distribution.</a:t>
            </a:r>
          </a:p>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Shows rating spread.</a:t>
            </a:r>
            <a:endParaRPr lang="en-US" sz="2133" dirty="0"/>
          </a:p>
        </p:txBody>
      </p:sp>
      <p:pic>
        <p:nvPicPr>
          <p:cNvPr id="4" name="Picture 3"/>
          <p:cNvPicPr>
            <a:picLocks noChangeAspect="1"/>
          </p:cNvPicPr>
          <p:nvPr/>
        </p:nvPicPr>
        <p:blipFill>
          <a:blip r:embed="rId4"/>
          <a:stretch>
            <a:fillRect/>
          </a:stretch>
        </p:blipFill>
        <p:spPr>
          <a:xfrm>
            <a:off x="5361853" y="76459"/>
            <a:ext cx="5944115" cy="6218459"/>
          </a:xfrm>
          <a:prstGeom prst="rect">
            <a:avLst/>
          </a:prstGeom>
        </p:spPr>
      </p:pic>
    </p:spTree>
    <p:extLst>
      <p:ext uri="{BB962C8B-B14F-4D97-AF65-F5344CB8AC3E}">
        <p14:creationId xmlns:p14="http://schemas.microsoft.com/office/powerpoint/2010/main" val="14080444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73" name="Google Shape;173;p15"/>
          <p:cNvSpPr txBox="1"/>
          <p:nvPr/>
        </p:nvSpPr>
        <p:spPr>
          <a:xfrm>
            <a:off x="147248" y="254531"/>
            <a:ext cx="7750620" cy="542906"/>
          </a:xfrm>
          <a:prstGeom prst="rect">
            <a:avLst/>
          </a:prstGeom>
          <a:noFill/>
          <a:ln>
            <a:noFill/>
          </a:ln>
        </p:spPr>
        <p:txBody>
          <a:bodyPr spcFirstLastPara="1" wrap="square" lIns="0" tIns="0" rIns="0" bIns="0" anchor="t" anchorCtr="0">
            <a:spAutoFit/>
          </a:bodyPr>
          <a:lstStyle/>
          <a:p>
            <a:pPr>
              <a:lnSpc>
                <a:spcPct val="97999"/>
              </a:lnSpc>
            </a:pPr>
            <a:r>
              <a:rPr lang="en-US" sz="3600" b="1" dirty="0">
                <a:solidFill>
                  <a:srgbClr val="26485B"/>
                </a:solidFill>
                <a:latin typeface="Fira Sans"/>
                <a:sym typeface="Fira Sans"/>
              </a:rPr>
              <a:t>Histogram For 'rating'</a:t>
            </a:r>
            <a:endParaRPr sz="3600" dirty="0"/>
          </a:p>
        </p:txBody>
      </p:sp>
      <p:cxnSp>
        <p:nvCxnSpPr>
          <p:cNvPr id="183" name="Google Shape;183;p15"/>
          <p:cNvCxnSpPr/>
          <p:nvPr/>
        </p:nvCxnSpPr>
        <p:spPr>
          <a:xfrm>
            <a:off x="0" y="6845300"/>
            <a:ext cx="12192000" cy="0"/>
          </a:xfrm>
          <a:prstGeom prst="straightConnector1">
            <a:avLst/>
          </a:prstGeom>
          <a:noFill/>
          <a:ln w="152400" cap="flat" cmpd="sng">
            <a:solidFill>
              <a:srgbClr val="284359"/>
            </a:solidFill>
            <a:prstDash val="solid"/>
            <a:round/>
            <a:headEnd type="none" w="sm" len="sm"/>
            <a:tailEnd type="none" w="sm" len="sm"/>
          </a:ln>
        </p:spPr>
      </p:cxnSp>
      <p:pic>
        <p:nvPicPr>
          <p:cNvPr id="185" name="Google Shape;185;p15"/>
          <p:cNvPicPr preferRelativeResize="0"/>
          <p:nvPr/>
        </p:nvPicPr>
        <p:blipFill>
          <a:blip r:embed="rId3">
            <a:alphaModFix/>
          </a:blip>
          <a:stretch>
            <a:fillRect/>
          </a:stretch>
        </p:blipFill>
        <p:spPr>
          <a:xfrm>
            <a:off x="5361853" y="2732125"/>
            <a:ext cx="1389176" cy="1352328"/>
          </a:xfrm>
          <a:prstGeom prst="rect">
            <a:avLst/>
          </a:prstGeom>
          <a:noFill/>
          <a:ln>
            <a:noFill/>
          </a:ln>
        </p:spPr>
      </p:pic>
      <p:pic>
        <p:nvPicPr>
          <p:cNvPr id="3" name="Picture 2"/>
          <p:cNvPicPr>
            <a:picLocks noChangeAspect="1"/>
          </p:cNvPicPr>
          <p:nvPr/>
        </p:nvPicPr>
        <p:blipFill>
          <a:blip r:embed="rId4"/>
          <a:stretch>
            <a:fillRect/>
          </a:stretch>
        </p:blipFill>
        <p:spPr>
          <a:xfrm>
            <a:off x="1813769" y="964111"/>
            <a:ext cx="8687553" cy="5547841"/>
          </a:xfrm>
          <a:prstGeom prst="rect">
            <a:avLst/>
          </a:prstGeom>
        </p:spPr>
      </p:pic>
    </p:spTree>
    <p:extLst>
      <p:ext uri="{BB962C8B-B14F-4D97-AF65-F5344CB8AC3E}">
        <p14:creationId xmlns:p14="http://schemas.microsoft.com/office/powerpoint/2010/main" val="4055308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73" name="Google Shape;173;p15"/>
          <p:cNvSpPr txBox="1"/>
          <p:nvPr/>
        </p:nvSpPr>
        <p:spPr>
          <a:xfrm>
            <a:off x="604448" y="2732125"/>
            <a:ext cx="7750620" cy="542906"/>
          </a:xfrm>
          <a:prstGeom prst="rect">
            <a:avLst/>
          </a:prstGeom>
          <a:noFill/>
          <a:ln>
            <a:noFill/>
          </a:ln>
        </p:spPr>
        <p:txBody>
          <a:bodyPr spcFirstLastPara="1" wrap="square" lIns="0" tIns="0" rIns="0" bIns="0" anchor="t" anchorCtr="0">
            <a:spAutoFit/>
          </a:bodyPr>
          <a:lstStyle/>
          <a:p>
            <a:pPr>
              <a:lnSpc>
                <a:spcPct val="97999"/>
              </a:lnSpc>
            </a:pPr>
            <a:r>
              <a:rPr lang="en-US" sz="3600" b="1" dirty="0">
                <a:solidFill>
                  <a:srgbClr val="26485B"/>
                </a:solidFill>
                <a:latin typeface="Fira Sans"/>
                <a:sym typeface="Fira Sans"/>
              </a:rPr>
              <a:t>Scatter Plot</a:t>
            </a:r>
            <a:endParaRPr sz="3600" dirty="0"/>
          </a:p>
        </p:txBody>
      </p:sp>
      <p:cxnSp>
        <p:nvCxnSpPr>
          <p:cNvPr id="183" name="Google Shape;183;p15"/>
          <p:cNvCxnSpPr/>
          <p:nvPr/>
        </p:nvCxnSpPr>
        <p:spPr>
          <a:xfrm>
            <a:off x="0" y="6845300"/>
            <a:ext cx="12192000" cy="0"/>
          </a:xfrm>
          <a:prstGeom prst="straightConnector1">
            <a:avLst/>
          </a:prstGeom>
          <a:noFill/>
          <a:ln w="152400" cap="flat" cmpd="sng">
            <a:solidFill>
              <a:srgbClr val="284359"/>
            </a:solidFill>
            <a:prstDash val="solid"/>
            <a:round/>
            <a:headEnd type="none" w="sm" len="sm"/>
            <a:tailEnd type="none" w="sm" len="sm"/>
          </a:ln>
        </p:spPr>
      </p:cxnSp>
      <p:pic>
        <p:nvPicPr>
          <p:cNvPr id="185" name="Google Shape;185;p15"/>
          <p:cNvPicPr preferRelativeResize="0"/>
          <p:nvPr/>
        </p:nvPicPr>
        <p:blipFill>
          <a:blip r:embed="rId3">
            <a:alphaModFix/>
          </a:blip>
          <a:stretch>
            <a:fillRect/>
          </a:stretch>
        </p:blipFill>
        <p:spPr>
          <a:xfrm>
            <a:off x="5361853" y="2732125"/>
            <a:ext cx="1389176" cy="1352328"/>
          </a:xfrm>
          <a:prstGeom prst="rect">
            <a:avLst/>
          </a:prstGeom>
          <a:noFill/>
          <a:ln>
            <a:noFill/>
          </a:ln>
        </p:spPr>
      </p:pic>
      <p:sp>
        <p:nvSpPr>
          <p:cNvPr id="2" name="Rectangle 1"/>
          <p:cNvSpPr/>
          <p:nvPr/>
        </p:nvSpPr>
        <p:spPr>
          <a:xfrm>
            <a:off x="182418" y="5549623"/>
            <a:ext cx="5254965" cy="1057405"/>
          </a:xfrm>
          <a:prstGeom prst="rect">
            <a:avLst/>
          </a:prstGeom>
        </p:spPr>
        <p:txBody>
          <a:bodyPr wrap="none">
            <a:spAutoFit/>
          </a:bodyPr>
          <a:lstStyle/>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Plots scatter to explore relationships.</a:t>
            </a:r>
          </a:p>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Shows duration vs rating.</a:t>
            </a:r>
          </a:p>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Shows correlation</a:t>
            </a:r>
            <a:endParaRPr lang="en-US" sz="2133" dirty="0"/>
          </a:p>
        </p:txBody>
      </p:sp>
      <p:pic>
        <p:nvPicPr>
          <p:cNvPr id="3" name="Picture 2"/>
          <p:cNvPicPr>
            <a:picLocks noChangeAspect="1"/>
          </p:cNvPicPr>
          <p:nvPr/>
        </p:nvPicPr>
        <p:blipFill>
          <a:blip r:embed="rId4"/>
          <a:stretch>
            <a:fillRect/>
          </a:stretch>
        </p:blipFill>
        <p:spPr>
          <a:xfrm>
            <a:off x="5929752" y="436605"/>
            <a:ext cx="5921253" cy="5357324"/>
          </a:xfrm>
          <a:prstGeom prst="rect">
            <a:avLst/>
          </a:prstGeom>
        </p:spPr>
      </p:pic>
    </p:spTree>
    <p:extLst>
      <p:ext uri="{BB962C8B-B14F-4D97-AF65-F5344CB8AC3E}">
        <p14:creationId xmlns:p14="http://schemas.microsoft.com/office/powerpoint/2010/main" val="2017180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73" name="Google Shape;173;p15"/>
          <p:cNvSpPr txBox="1"/>
          <p:nvPr/>
        </p:nvSpPr>
        <p:spPr>
          <a:xfrm>
            <a:off x="182418" y="191148"/>
            <a:ext cx="7750620" cy="542906"/>
          </a:xfrm>
          <a:prstGeom prst="rect">
            <a:avLst/>
          </a:prstGeom>
          <a:noFill/>
          <a:ln>
            <a:noFill/>
          </a:ln>
        </p:spPr>
        <p:txBody>
          <a:bodyPr spcFirstLastPara="1" wrap="square" lIns="0" tIns="0" rIns="0" bIns="0" anchor="t" anchorCtr="0">
            <a:spAutoFit/>
          </a:bodyPr>
          <a:lstStyle/>
          <a:p>
            <a:pPr>
              <a:lnSpc>
                <a:spcPct val="97999"/>
              </a:lnSpc>
            </a:pPr>
            <a:r>
              <a:rPr lang="en-US" sz="3600" b="1" dirty="0">
                <a:solidFill>
                  <a:srgbClr val="26485B"/>
                </a:solidFill>
                <a:latin typeface="Fira Sans"/>
                <a:sym typeface="Fira Sans"/>
              </a:rPr>
              <a:t>Scatter Plot</a:t>
            </a:r>
            <a:endParaRPr sz="3600" dirty="0"/>
          </a:p>
        </p:txBody>
      </p:sp>
      <p:cxnSp>
        <p:nvCxnSpPr>
          <p:cNvPr id="183" name="Google Shape;183;p15"/>
          <p:cNvCxnSpPr/>
          <p:nvPr/>
        </p:nvCxnSpPr>
        <p:spPr>
          <a:xfrm>
            <a:off x="0" y="6845300"/>
            <a:ext cx="12192000" cy="0"/>
          </a:xfrm>
          <a:prstGeom prst="straightConnector1">
            <a:avLst/>
          </a:prstGeom>
          <a:noFill/>
          <a:ln w="152400" cap="flat" cmpd="sng">
            <a:solidFill>
              <a:srgbClr val="284359"/>
            </a:solidFill>
            <a:prstDash val="solid"/>
            <a:round/>
            <a:headEnd type="none" w="sm" len="sm"/>
            <a:tailEnd type="none" w="sm" len="sm"/>
          </a:ln>
        </p:spPr>
      </p:cxnSp>
      <p:pic>
        <p:nvPicPr>
          <p:cNvPr id="185" name="Google Shape;185;p15"/>
          <p:cNvPicPr preferRelativeResize="0"/>
          <p:nvPr/>
        </p:nvPicPr>
        <p:blipFill>
          <a:blip r:embed="rId3">
            <a:alphaModFix/>
          </a:blip>
          <a:stretch>
            <a:fillRect/>
          </a:stretch>
        </p:blipFill>
        <p:spPr>
          <a:xfrm>
            <a:off x="5361853" y="2732125"/>
            <a:ext cx="1389176" cy="1352328"/>
          </a:xfrm>
          <a:prstGeom prst="rect">
            <a:avLst/>
          </a:prstGeom>
          <a:noFill/>
          <a:ln>
            <a:noFill/>
          </a:ln>
        </p:spPr>
      </p:pic>
      <p:pic>
        <p:nvPicPr>
          <p:cNvPr id="4" name="Picture 3"/>
          <p:cNvPicPr>
            <a:picLocks noChangeAspect="1"/>
          </p:cNvPicPr>
          <p:nvPr/>
        </p:nvPicPr>
        <p:blipFill>
          <a:blip r:embed="rId4"/>
          <a:stretch>
            <a:fillRect/>
          </a:stretch>
        </p:blipFill>
        <p:spPr>
          <a:xfrm>
            <a:off x="2531519" y="734054"/>
            <a:ext cx="8588484" cy="6073666"/>
          </a:xfrm>
          <a:prstGeom prst="rect">
            <a:avLst/>
          </a:prstGeom>
        </p:spPr>
      </p:pic>
    </p:spTree>
    <p:extLst>
      <p:ext uri="{BB962C8B-B14F-4D97-AF65-F5344CB8AC3E}">
        <p14:creationId xmlns:p14="http://schemas.microsoft.com/office/powerpoint/2010/main" val="28138961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73" name="Google Shape;173;p15"/>
          <p:cNvSpPr txBox="1"/>
          <p:nvPr/>
        </p:nvSpPr>
        <p:spPr>
          <a:xfrm>
            <a:off x="639618" y="480905"/>
            <a:ext cx="7750620" cy="542906"/>
          </a:xfrm>
          <a:prstGeom prst="rect">
            <a:avLst/>
          </a:prstGeom>
          <a:noFill/>
          <a:ln>
            <a:noFill/>
          </a:ln>
        </p:spPr>
        <p:txBody>
          <a:bodyPr spcFirstLastPara="1" wrap="square" lIns="0" tIns="0" rIns="0" bIns="0" anchor="t" anchorCtr="0">
            <a:spAutoFit/>
          </a:bodyPr>
          <a:lstStyle/>
          <a:p>
            <a:pPr>
              <a:lnSpc>
                <a:spcPct val="97999"/>
              </a:lnSpc>
            </a:pPr>
            <a:r>
              <a:rPr lang="en-US" sz="3600" b="1" dirty="0">
                <a:solidFill>
                  <a:srgbClr val="26485B"/>
                </a:solidFill>
                <a:latin typeface="Fira Sans"/>
                <a:sym typeface="Fira Sans"/>
              </a:rPr>
              <a:t>Box Plot</a:t>
            </a:r>
            <a:endParaRPr sz="3600" dirty="0"/>
          </a:p>
        </p:txBody>
      </p:sp>
      <p:cxnSp>
        <p:nvCxnSpPr>
          <p:cNvPr id="183" name="Google Shape;183;p15"/>
          <p:cNvCxnSpPr/>
          <p:nvPr/>
        </p:nvCxnSpPr>
        <p:spPr>
          <a:xfrm>
            <a:off x="0" y="6845300"/>
            <a:ext cx="12192000" cy="0"/>
          </a:xfrm>
          <a:prstGeom prst="straightConnector1">
            <a:avLst/>
          </a:prstGeom>
          <a:noFill/>
          <a:ln w="152400" cap="flat" cmpd="sng">
            <a:solidFill>
              <a:srgbClr val="284359"/>
            </a:solidFill>
            <a:prstDash val="solid"/>
            <a:round/>
            <a:headEnd type="none" w="sm" len="sm"/>
            <a:tailEnd type="none" w="sm" len="sm"/>
          </a:ln>
        </p:spPr>
      </p:cxnSp>
      <p:pic>
        <p:nvPicPr>
          <p:cNvPr id="185" name="Google Shape;185;p15"/>
          <p:cNvPicPr preferRelativeResize="0"/>
          <p:nvPr/>
        </p:nvPicPr>
        <p:blipFill>
          <a:blip r:embed="rId3">
            <a:alphaModFix/>
          </a:blip>
          <a:stretch>
            <a:fillRect/>
          </a:stretch>
        </p:blipFill>
        <p:spPr>
          <a:xfrm>
            <a:off x="5361853" y="2732125"/>
            <a:ext cx="1389176" cy="1352328"/>
          </a:xfrm>
          <a:prstGeom prst="rect">
            <a:avLst/>
          </a:prstGeom>
          <a:noFill/>
          <a:ln>
            <a:noFill/>
          </a:ln>
        </p:spPr>
      </p:pic>
      <p:sp>
        <p:nvSpPr>
          <p:cNvPr id="2" name="Rectangle 1"/>
          <p:cNvSpPr/>
          <p:nvPr/>
        </p:nvSpPr>
        <p:spPr>
          <a:xfrm>
            <a:off x="639618" y="5471968"/>
            <a:ext cx="4757906" cy="735714"/>
          </a:xfrm>
          <a:prstGeom prst="rect">
            <a:avLst/>
          </a:prstGeom>
        </p:spPr>
        <p:txBody>
          <a:bodyPr wrap="none">
            <a:spAutoFit/>
          </a:bodyPr>
          <a:lstStyle/>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Creates box plot for ‘duration’.</a:t>
            </a:r>
          </a:p>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Visualizes quartiles and outliers.</a:t>
            </a:r>
            <a:endParaRPr lang="en-US" sz="2133" dirty="0"/>
          </a:p>
        </p:txBody>
      </p:sp>
      <p:pic>
        <p:nvPicPr>
          <p:cNvPr id="3" name="Picture 2"/>
          <p:cNvPicPr>
            <a:picLocks noChangeAspect="1"/>
          </p:cNvPicPr>
          <p:nvPr/>
        </p:nvPicPr>
        <p:blipFill>
          <a:blip r:embed="rId4"/>
          <a:stretch>
            <a:fillRect/>
          </a:stretch>
        </p:blipFill>
        <p:spPr>
          <a:xfrm>
            <a:off x="569004" y="1413107"/>
            <a:ext cx="3475021" cy="1119078"/>
          </a:xfrm>
          <a:prstGeom prst="rect">
            <a:avLst/>
          </a:prstGeom>
        </p:spPr>
      </p:pic>
      <p:pic>
        <p:nvPicPr>
          <p:cNvPr id="6" name="Picture 5"/>
          <p:cNvPicPr>
            <a:picLocks noChangeAspect="1"/>
          </p:cNvPicPr>
          <p:nvPr/>
        </p:nvPicPr>
        <p:blipFill>
          <a:blip r:embed="rId5"/>
          <a:stretch>
            <a:fillRect/>
          </a:stretch>
        </p:blipFill>
        <p:spPr>
          <a:xfrm>
            <a:off x="4514928" y="604428"/>
            <a:ext cx="7018628" cy="4961104"/>
          </a:xfrm>
          <a:prstGeom prst="rect">
            <a:avLst/>
          </a:prstGeom>
        </p:spPr>
      </p:pic>
    </p:spTree>
    <p:extLst>
      <p:ext uri="{BB962C8B-B14F-4D97-AF65-F5344CB8AC3E}">
        <p14:creationId xmlns:p14="http://schemas.microsoft.com/office/powerpoint/2010/main" val="26087425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73" name="Google Shape;173;p15"/>
          <p:cNvSpPr txBox="1"/>
          <p:nvPr/>
        </p:nvSpPr>
        <p:spPr>
          <a:xfrm>
            <a:off x="639618" y="480905"/>
            <a:ext cx="7750620" cy="542906"/>
          </a:xfrm>
          <a:prstGeom prst="rect">
            <a:avLst/>
          </a:prstGeom>
          <a:noFill/>
          <a:ln>
            <a:noFill/>
          </a:ln>
        </p:spPr>
        <p:txBody>
          <a:bodyPr spcFirstLastPara="1" wrap="square" lIns="0" tIns="0" rIns="0" bIns="0" anchor="t" anchorCtr="0">
            <a:spAutoFit/>
          </a:bodyPr>
          <a:lstStyle/>
          <a:p>
            <a:pPr>
              <a:lnSpc>
                <a:spcPct val="97999"/>
              </a:lnSpc>
            </a:pPr>
            <a:r>
              <a:rPr lang="en-US" sz="3600" b="1" dirty="0">
                <a:solidFill>
                  <a:srgbClr val="26485B"/>
                </a:solidFill>
                <a:latin typeface="Fira Sans"/>
                <a:sym typeface="Fira Sans"/>
              </a:rPr>
              <a:t>Line Chart</a:t>
            </a:r>
            <a:endParaRPr sz="3600" dirty="0"/>
          </a:p>
        </p:txBody>
      </p:sp>
      <p:cxnSp>
        <p:nvCxnSpPr>
          <p:cNvPr id="183" name="Google Shape;183;p15"/>
          <p:cNvCxnSpPr/>
          <p:nvPr/>
        </p:nvCxnSpPr>
        <p:spPr>
          <a:xfrm>
            <a:off x="0" y="6845300"/>
            <a:ext cx="12192000" cy="0"/>
          </a:xfrm>
          <a:prstGeom prst="straightConnector1">
            <a:avLst/>
          </a:prstGeom>
          <a:noFill/>
          <a:ln w="152400" cap="flat" cmpd="sng">
            <a:solidFill>
              <a:srgbClr val="284359"/>
            </a:solidFill>
            <a:prstDash val="solid"/>
            <a:round/>
            <a:headEnd type="none" w="sm" len="sm"/>
            <a:tailEnd type="none" w="sm" len="sm"/>
          </a:ln>
        </p:spPr>
      </p:cxnSp>
      <p:pic>
        <p:nvPicPr>
          <p:cNvPr id="185" name="Google Shape;185;p15"/>
          <p:cNvPicPr preferRelativeResize="0"/>
          <p:nvPr/>
        </p:nvPicPr>
        <p:blipFill>
          <a:blip r:embed="rId3">
            <a:alphaModFix/>
          </a:blip>
          <a:stretch>
            <a:fillRect/>
          </a:stretch>
        </p:blipFill>
        <p:spPr>
          <a:xfrm>
            <a:off x="5361853" y="2732125"/>
            <a:ext cx="1389176" cy="1352328"/>
          </a:xfrm>
          <a:prstGeom prst="rect">
            <a:avLst/>
          </a:prstGeom>
          <a:noFill/>
          <a:ln>
            <a:noFill/>
          </a:ln>
        </p:spPr>
      </p:pic>
      <p:sp>
        <p:nvSpPr>
          <p:cNvPr id="2" name="Rectangle 1"/>
          <p:cNvSpPr/>
          <p:nvPr/>
        </p:nvSpPr>
        <p:spPr>
          <a:xfrm>
            <a:off x="639618" y="5471968"/>
            <a:ext cx="5266185" cy="735714"/>
          </a:xfrm>
          <a:prstGeom prst="rect">
            <a:avLst/>
          </a:prstGeom>
        </p:spPr>
        <p:txBody>
          <a:bodyPr wrap="none">
            <a:spAutoFit/>
          </a:bodyPr>
          <a:lstStyle/>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Plots average rating trend over time.</a:t>
            </a:r>
          </a:p>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Shows temporal patterns.</a:t>
            </a:r>
            <a:endParaRPr lang="en-US" sz="2133" dirty="0"/>
          </a:p>
        </p:txBody>
      </p:sp>
      <p:pic>
        <p:nvPicPr>
          <p:cNvPr id="4" name="Picture 3"/>
          <p:cNvPicPr>
            <a:picLocks noChangeAspect="1"/>
          </p:cNvPicPr>
          <p:nvPr/>
        </p:nvPicPr>
        <p:blipFill>
          <a:blip r:embed="rId4"/>
          <a:stretch>
            <a:fillRect/>
          </a:stretch>
        </p:blipFill>
        <p:spPr>
          <a:xfrm>
            <a:off x="464028" y="1411676"/>
            <a:ext cx="4740051" cy="1996613"/>
          </a:xfrm>
          <a:prstGeom prst="rect">
            <a:avLst/>
          </a:prstGeom>
        </p:spPr>
      </p:pic>
      <p:pic>
        <p:nvPicPr>
          <p:cNvPr id="5" name="Picture 4"/>
          <p:cNvPicPr>
            <a:picLocks noChangeAspect="1"/>
          </p:cNvPicPr>
          <p:nvPr/>
        </p:nvPicPr>
        <p:blipFill>
          <a:blip r:embed="rId5"/>
          <a:stretch>
            <a:fillRect/>
          </a:stretch>
        </p:blipFill>
        <p:spPr>
          <a:xfrm>
            <a:off x="5204079" y="1153493"/>
            <a:ext cx="7007469" cy="4311383"/>
          </a:xfrm>
          <a:prstGeom prst="rect">
            <a:avLst/>
          </a:prstGeom>
        </p:spPr>
      </p:pic>
    </p:spTree>
    <p:extLst>
      <p:ext uri="{BB962C8B-B14F-4D97-AF65-F5344CB8AC3E}">
        <p14:creationId xmlns:p14="http://schemas.microsoft.com/office/powerpoint/2010/main" val="3342003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17" name="Google Shape;117;p12"/>
          <p:cNvSpPr txBox="1"/>
          <p:nvPr/>
        </p:nvSpPr>
        <p:spPr>
          <a:xfrm>
            <a:off x="685800" y="1154319"/>
            <a:ext cx="5660883" cy="703654"/>
          </a:xfrm>
          <a:prstGeom prst="rect">
            <a:avLst/>
          </a:prstGeom>
          <a:noFill/>
          <a:ln>
            <a:noFill/>
          </a:ln>
        </p:spPr>
        <p:txBody>
          <a:bodyPr spcFirstLastPara="1" wrap="square" lIns="0" tIns="0" rIns="0" bIns="0" anchor="t" anchorCtr="0">
            <a:spAutoFit/>
          </a:bodyPr>
          <a:lstStyle/>
          <a:p>
            <a:pPr>
              <a:lnSpc>
                <a:spcPct val="97999"/>
              </a:lnSpc>
            </a:pPr>
            <a:r>
              <a:rPr lang="en-US" sz="4666" b="1" dirty="0">
                <a:solidFill>
                  <a:srgbClr val="26485B"/>
                </a:solidFill>
                <a:latin typeface="Fira Sans"/>
                <a:ea typeface="Fira Sans"/>
                <a:cs typeface="Fira Sans"/>
                <a:sym typeface="Fira Sans"/>
              </a:rPr>
              <a:t>Data Collection :</a:t>
            </a:r>
            <a:endParaRPr sz="1200" dirty="0"/>
          </a:p>
        </p:txBody>
      </p:sp>
      <p:sp>
        <p:nvSpPr>
          <p:cNvPr id="2" name="TextBox 1">
            <a:extLst>
              <a:ext uri="{FF2B5EF4-FFF2-40B4-BE49-F238E27FC236}">
                <a16:creationId xmlns:a16="http://schemas.microsoft.com/office/drawing/2014/main" id="{6C7ED782-93F3-A094-33B9-C465E9211F94}"/>
              </a:ext>
            </a:extLst>
          </p:cNvPr>
          <p:cNvSpPr txBox="1"/>
          <p:nvPr/>
        </p:nvSpPr>
        <p:spPr>
          <a:xfrm>
            <a:off x="685800" y="2703771"/>
            <a:ext cx="10953136" cy="1200329"/>
          </a:xfrm>
          <a:prstGeom prst="rect">
            <a:avLst/>
          </a:prstGeom>
          <a:noFill/>
        </p:spPr>
        <p:txBody>
          <a:bodyPr wrap="square" rtlCol="0">
            <a:spAutoFit/>
          </a:bodyPr>
          <a:lstStyle/>
          <a:p>
            <a:r>
              <a:rPr lang="en-IN" sz="2400" b="1" dirty="0"/>
              <a:t>Data Source Link :</a:t>
            </a:r>
          </a:p>
          <a:p>
            <a:endParaRPr lang="en-IN" sz="2400" dirty="0"/>
          </a:p>
          <a:p>
            <a:r>
              <a:rPr lang="en-IN" sz="2400" dirty="0"/>
              <a:t> https://www.kaggle.com/datasets/ossingh6/ott-recommendation-sonyrise</a:t>
            </a:r>
          </a:p>
        </p:txBody>
      </p:sp>
    </p:spTree>
    <p:extLst>
      <p:ext uri="{BB962C8B-B14F-4D97-AF65-F5344CB8AC3E}">
        <p14:creationId xmlns:p14="http://schemas.microsoft.com/office/powerpoint/2010/main" val="31218465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73" name="Google Shape;173;p15"/>
          <p:cNvSpPr txBox="1"/>
          <p:nvPr/>
        </p:nvSpPr>
        <p:spPr>
          <a:xfrm>
            <a:off x="639618" y="480905"/>
            <a:ext cx="7750620" cy="542906"/>
          </a:xfrm>
          <a:prstGeom prst="rect">
            <a:avLst/>
          </a:prstGeom>
          <a:noFill/>
          <a:ln>
            <a:noFill/>
          </a:ln>
        </p:spPr>
        <p:txBody>
          <a:bodyPr spcFirstLastPara="1" wrap="square" lIns="0" tIns="0" rIns="0" bIns="0" anchor="t" anchorCtr="0">
            <a:spAutoFit/>
          </a:bodyPr>
          <a:lstStyle/>
          <a:p>
            <a:pPr>
              <a:lnSpc>
                <a:spcPct val="97999"/>
              </a:lnSpc>
            </a:pPr>
            <a:r>
              <a:rPr lang="en-US" sz="3600" b="1" dirty="0">
                <a:solidFill>
                  <a:srgbClr val="26485B"/>
                </a:solidFill>
                <a:latin typeface="Fira Sans"/>
                <a:sym typeface="Fira Sans"/>
              </a:rPr>
              <a:t>Pair Plot</a:t>
            </a:r>
            <a:endParaRPr sz="3600" dirty="0"/>
          </a:p>
        </p:txBody>
      </p:sp>
      <p:cxnSp>
        <p:nvCxnSpPr>
          <p:cNvPr id="183" name="Google Shape;183;p15"/>
          <p:cNvCxnSpPr/>
          <p:nvPr/>
        </p:nvCxnSpPr>
        <p:spPr>
          <a:xfrm>
            <a:off x="0" y="6845300"/>
            <a:ext cx="12192000" cy="0"/>
          </a:xfrm>
          <a:prstGeom prst="straightConnector1">
            <a:avLst/>
          </a:prstGeom>
          <a:noFill/>
          <a:ln w="152400" cap="flat" cmpd="sng">
            <a:solidFill>
              <a:srgbClr val="284359"/>
            </a:solidFill>
            <a:prstDash val="solid"/>
            <a:round/>
            <a:headEnd type="none" w="sm" len="sm"/>
            <a:tailEnd type="none" w="sm" len="sm"/>
          </a:ln>
        </p:spPr>
      </p:cxnSp>
      <p:pic>
        <p:nvPicPr>
          <p:cNvPr id="185" name="Google Shape;185;p15"/>
          <p:cNvPicPr preferRelativeResize="0"/>
          <p:nvPr/>
        </p:nvPicPr>
        <p:blipFill>
          <a:blip r:embed="rId3">
            <a:alphaModFix/>
          </a:blip>
          <a:stretch>
            <a:fillRect/>
          </a:stretch>
        </p:blipFill>
        <p:spPr>
          <a:xfrm>
            <a:off x="5361853" y="2732125"/>
            <a:ext cx="1389176" cy="1352328"/>
          </a:xfrm>
          <a:prstGeom prst="rect">
            <a:avLst/>
          </a:prstGeom>
          <a:noFill/>
          <a:ln>
            <a:noFill/>
          </a:ln>
        </p:spPr>
      </p:pic>
      <p:sp>
        <p:nvSpPr>
          <p:cNvPr id="2" name="Rectangle 1"/>
          <p:cNvSpPr/>
          <p:nvPr/>
        </p:nvSpPr>
        <p:spPr>
          <a:xfrm>
            <a:off x="365263" y="4982786"/>
            <a:ext cx="5312673" cy="1057405"/>
          </a:xfrm>
          <a:prstGeom prst="rect">
            <a:avLst/>
          </a:prstGeom>
        </p:spPr>
        <p:txBody>
          <a:bodyPr wrap="none">
            <a:spAutoFit/>
          </a:bodyPr>
          <a:lstStyle/>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Plots pairwise relationships between</a:t>
            </a:r>
          </a:p>
          <a:p>
            <a:pPr lvl="0">
              <a:lnSpc>
                <a:spcPct val="97999"/>
              </a:lnSpc>
            </a:pPr>
            <a:r>
              <a:rPr lang="en-US" sz="2133" b="1" dirty="0">
                <a:solidFill>
                  <a:srgbClr val="26485B"/>
                </a:solidFill>
                <a:latin typeface="Fira Sans"/>
                <a:sym typeface="Fira Sans"/>
              </a:rPr>
              <a:t>     numerical features.</a:t>
            </a:r>
          </a:p>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 Explores correlations visually.</a:t>
            </a:r>
            <a:endParaRPr lang="en-US" sz="2133" dirty="0"/>
          </a:p>
        </p:txBody>
      </p:sp>
      <p:pic>
        <p:nvPicPr>
          <p:cNvPr id="4" name="Picture 3"/>
          <p:cNvPicPr>
            <a:picLocks noChangeAspect="1"/>
          </p:cNvPicPr>
          <p:nvPr/>
        </p:nvPicPr>
        <p:blipFill>
          <a:blip r:embed="rId4"/>
          <a:stretch>
            <a:fillRect/>
          </a:stretch>
        </p:blipFill>
        <p:spPr>
          <a:xfrm>
            <a:off x="325704" y="2193216"/>
            <a:ext cx="5730737" cy="700766"/>
          </a:xfrm>
          <a:prstGeom prst="rect">
            <a:avLst/>
          </a:prstGeom>
        </p:spPr>
      </p:pic>
      <p:pic>
        <p:nvPicPr>
          <p:cNvPr id="5" name="Picture 4"/>
          <p:cNvPicPr>
            <a:picLocks noChangeAspect="1"/>
          </p:cNvPicPr>
          <p:nvPr/>
        </p:nvPicPr>
        <p:blipFill>
          <a:blip r:embed="rId5"/>
          <a:stretch>
            <a:fillRect/>
          </a:stretch>
        </p:blipFill>
        <p:spPr>
          <a:xfrm>
            <a:off x="6163409" y="161205"/>
            <a:ext cx="5598680" cy="2945423"/>
          </a:xfrm>
          <a:prstGeom prst="rect">
            <a:avLst/>
          </a:prstGeom>
        </p:spPr>
      </p:pic>
      <p:pic>
        <p:nvPicPr>
          <p:cNvPr id="7" name="Picture 6"/>
          <p:cNvPicPr>
            <a:picLocks noChangeAspect="1"/>
          </p:cNvPicPr>
          <p:nvPr/>
        </p:nvPicPr>
        <p:blipFill>
          <a:blip r:embed="rId6"/>
          <a:stretch>
            <a:fillRect/>
          </a:stretch>
        </p:blipFill>
        <p:spPr>
          <a:xfrm>
            <a:off x="6096000" y="3095957"/>
            <a:ext cx="5558966" cy="3269689"/>
          </a:xfrm>
          <a:prstGeom prst="rect">
            <a:avLst/>
          </a:prstGeom>
        </p:spPr>
      </p:pic>
    </p:spTree>
    <p:extLst>
      <p:ext uri="{BB962C8B-B14F-4D97-AF65-F5344CB8AC3E}">
        <p14:creationId xmlns:p14="http://schemas.microsoft.com/office/powerpoint/2010/main" val="33504663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73" name="Google Shape;173;p15"/>
          <p:cNvSpPr txBox="1"/>
          <p:nvPr/>
        </p:nvSpPr>
        <p:spPr>
          <a:xfrm>
            <a:off x="639618" y="480905"/>
            <a:ext cx="7750620" cy="542906"/>
          </a:xfrm>
          <a:prstGeom prst="rect">
            <a:avLst/>
          </a:prstGeom>
          <a:noFill/>
          <a:ln>
            <a:noFill/>
          </a:ln>
        </p:spPr>
        <p:txBody>
          <a:bodyPr spcFirstLastPara="1" wrap="square" lIns="0" tIns="0" rIns="0" bIns="0" anchor="t" anchorCtr="0">
            <a:spAutoFit/>
          </a:bodyPr>
          <a:lstStyle/>
          <a:p>
            <a:pPr>
              <a:lnSpc>
                <a:spcPct val="97999"/>
              </a:lnSpc>
            </a:pPr>
            <a:r>
              <a:rPr lang="en-US" sz="3600" b="1" dirty="0">
                <a:solidFill>
                  <a:srgbClr val="26485B"/>
                </a:solidFill>
                <a:latin typeface="Fira Sans"/>
                <a:sym typeface="Fira Sans"/>
              </a:rPr>
              <a:t>Violin Chart</a:t>
            </a:r>
            <a:endParaRPr sz="3600" dirty="0"/>
          </a:p>
        </p:txBody>
      </p:sp>
      <p:cxnSp>
        <p:nvCxnSpPr>
          <p:cNvPr id="183" name="Google Shape;183;p15"/>
          <p:cNvCxnSpPr/>
          <p:nvPr/>
        </p:nvCxnSpPr>
        <p:spPr>
          <a:xfrm>
            <a:off x="0" y="6845300"/>
            <a:ext cx="12192000" cy="0"/>
          </a:xfrm>
          <a:prstGeom prst="straightConnector1">
            <a:avLst/>
          </a:prstGeom>
          <a:noFill/>
          <a:ln w="152400" cap="flat" cmpd="sng">
            <a:solidFill>
              <a:srgbClr val="284359"/>
            </a:solidFill>
            <a:prstDash val="solid"/>
            <a:round/>
            <a:headEnd type="none" w="sm" len="sm"/>
            <a:tailEnd type="none" w="sm" len="sm"/>
          </a:ln>
        </p:spPr>
      </p:cxnSp>
      <p:pic>
        <p:nvPicPr>
          <p:cNvPr id="185" name="Google Shape;185;p15"/>
          <p:cNvPicPr preferRelativeResize="0"/>
          <p:nvPr/>
        </p:nvPicPr>
        <p:blipFill>
          <a:blip r:embed="rId3">
            <a:alphaModFix/>
          </a:blip>
          <a:stretch>
            <a:fillRect/>
          </a:stretch>
        </p:blipFill>
        <p:spPr>
          <a:xfrm>
            <a:off x="5361853" y="2732125"/>
            <a:ext cx="1389176" cy="1352328"/>
          </a:xfrm>
          <a:prstGeom prst="rect">
            <a:avLst/>
          </a:prstGeom>
          <a:noFill/>
          <a:ln>
            <a:noFill/>
          </a:ln>
        </p:spPr>
      </p:pic>
      <p:sp>
        <p:nvSpPr>
          <p:cNvPr id="2" name="Rectangle 1"/>
          <p:cNvSpPr/>
          <p:nvPr/>
        </p:nvSpPr>
        <p:spPr>
          <a:xfrm>
            <a:off x="551695" y="5552421"/>
            <a:ext cx="7750840" cy="735714"/>
          </a:xfrm>
          <a:prstGeom prst="rect">
            <a:avLst/>
          </a:prstGeom>
        </p:spPr>
        <p:txBody>
          <a:bodyPr wrap="none">
            <a:spAutoFit/>
          </a:bodyPr>
          <a:lstStyle/>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Plots Creates violin plot to compare rating distributions.</a:t>
            </a:r>
          </a:p>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Shows spread and density by genre.</a:t>
            </a:r>
            <a:endParaRPr lang="en-US" sz="2133" dirty="0"/>
          </a:p>
        </p:txBody>
      </p:sp>
      <p:pic>
        <p:nvPicPr>
          <p:cNvPr id="3" name="Picture 2"/>
          <p:cNvPicPr>
            <a:picLocks noChangeAspect="1"/>
          </p:cNvPicPr>
          <p:nvPr/>
        </p:nvPicPr>
        <p:blipFill>
          <a:blip r:embed="rId4"/>
          <a:stretch>
            <a:fillRect/>
          </a:stretch>
        </p:blipFill>
        <p:spPr>
          <a:xfrm>
            <a:off x="639618" y="1470262"/>
            <a:ext cx="3863675" cy="1132261"/>
          </a:xfrm>
          <a:prstGeom prst="rect">
            <a:avLst/>
          </a:prstGeom>
        </p:spPr>
      </p:pic>
      <p:pic>
        <p:nvPicPr>
          <p:cNvPr id="6" name="Picture 5"/>
          <p:cNvPicPr>
            <a:picLocks noChangeAspect="1"/>
          </p:cNvPicPr>
          <p:nvPr/>
        </p:nvPicPr>
        <p:blipFill>
          <a:blip r:embed="rId5"/>
          <a:stretch>
            <a:fillRect/>
          </a:stretch>
        </p:blipFill>
        <p:spPr>
          <a:xfrm>
            <a:off x="4589585" y="752358"/>
            <a:ext cx="7253654" cy="4721469"/>
          </a:xfrm>
          <a:prstGeom prst="rect">
            <a:avLst/>
          </a:prstGeom>
        </p:spPr>
      </p:pic>
    </p:spTree>
    <p:extLst>
      <p:ext uri="{BB962C8B-B14F-4D97-AF65-F5344CB8AC3E}">
        <p14:creationId xmlns:p14="http://schemas.microsoft.com/office/powerpoint/2010/main" val="17143710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73" name="Google Shape;173;p15"/>
          <p:cNvSpPr txBox="1"/>
          <p:nvPr/>
        </p:nvSpPr>
        <p:spPr>
          <a:xfrm>
            <a:off x="639618" y="480905"/>
            <a:ext cx="7750620" cy="542906"/>
          </a:xfrm>
          <a:prstGeom prst="rect">
            <a:avLst/>
          </a:prstGeom>
          <a:noFill/>
          <a:ln>
            <a:noFill/>
          </a:ln>
        </p:spPr>
        <p:txBody>
          <a:bodyPr spcFirstLastPara="1" wrap="square" lIns="0" tIns="0" rIns="0" bIns="0" anchor="t" anchorCtr="0">
            <a:spAutoFit/>
          </a:bodyPr>
          <a:lstStyle/>
          <a:p>
            <a:pPr>
              <a:lnSpc>
                <a:spcPct val="97999"/>
              </a:lnSpc>
            </a:pPr>
            <a:r>
              <a:rPr lang="en-US" sz="3600" b="1" dirty="0">
                <a:solidFill>
                  <a:srgbClr val="26485B"/>
                </a:solidFill>
                <a:latin typeface="Fira Sans"/>
                <a:sym typeface="Fira Sans"/>
              </a:rPr>
              <a:t>HeatMap</a:t>
            </a:r>
            <a:endParaRPr sz="3600" dirty="0"/>
          </a:p>
        </p:txBody>
      </p:sp>
      <p:cxnSp>
        <p:nvCxnSpPr>
          <p:cNvPr id="183" name="Google Shape;183;p15"/>
          <p:cNvCxnSpPr/>
          <p:nvPr/>
        </p:nvCxnSpPr>
        <p:spPr>
          <a:xfrm>
            <a:off x="0" y="6845300"/>
            <a:ext cx="12192000" cy="0"/>
          </a:xfrm>
          <a:prstGeom prst="straightConnector1">
            <a:avLst/>
          </a:prstGeom>
          <a:noFill/>
          <a:ln w="152400" cap="flat" cmpd="sng">
            <a:solidFill>
              <a:srgbClr val="284359"/>
            </a:solidFill>
            <a:prstDash val="solid"/>
            <a:round/>
            <a:headEnd type="none" w="sm" len="sm"/>
            <a:tailEnd type="none" w="sm" len="sm"/>
          </a:ln>
        </p:spPr>
      </p:cxnSp>
      <p:pic>
        <p:nvPicPr>
          <p:cNvPr id="185" name="Google Shape;185;p15"/>
          <p:cNvPicPr preferRelativeResize="0"/>
          <p:nvPr/>
        </p:nvPicPr>
        <p:blipFill>
          <a:blip r:embed="rId3">
            <a:alphaModFix/>
          </a:blip>
          <a:stretch>
            <a:fillRect/>
          </a:stretch>
        </p:blipFill>
        <p:spPr>
          <a:xfrm>
            <a:off x="5361853" y="2732125"/>
            <a:ext cx="1389176" cy="1352328"/>
          </a:xfrm>
          <a:prstGeom prst="rect">
            <a:avLst/>
          </a:prstGeom>
          <a:noFill/>
          <a:ln>
            <a:noFill/>
          </a:ln>
        </p:spPr>
      </p:pic>
      <p:pic>
        <p:nvPicPr>
          <p:cNvPr id="4" name="Picture 3"/>
          <p:cNvPicPr>
            <a:picLocks noChangeAspect="1"/>
          </p:cNvPicPr>
          <p:nvPr/>
        </p:nvPicPr>
        <p:blipFill>
          <a:blip r:embed="rId4"/>
          <a:stretch>
            <a:fillRect/>
          </a:stretch>
        </p:blipFill>
        <p:spPr>
          <a:xfrm>
            <a:off x="430168" y="1023811"/>
            <a:ext cx="8359864" cy="883997"/>
          </a:xfrm>
          <a:prstGeom prst="rect">
            <a:avLst/>
          </a:prstGeom>
        </p:spPr>
      </p:pic>
      <p:pic>
        <p:nvPicPr>
          <p:cNvPr id="7" name="Picture 6"/>
          <p:cNvPicPr>
            <a:picLocks noChangeAspect="1"/>
          </p:cNvPicPr>
          <p:nvPr/>
        </p:nvPicPr>
        <p:blipFill>
          <a:blip r:embed="rId5"/>
          <a:stretch>
            <a:fillRect/>
          </a:stretch>
        </p:blipFill>
        <p:spPr>
          <a:xfrm>
            <a:off x="5140570" y="2084203"/>
            <a:ext cx="6729043" cy="4000500"/>
          </a:xfrm>
          <a:prstGeom prst="rect">
            <a:avLst/>
          </a:prstGeom>
        </p:spPr>
      </p:pic>
      <p:sp>
        <p:nvSpPr>
          <p:cNvPr id="8" name="Rectangle 7"/>
          <p:cNvSpPr/>
          <p:nvPr/>
        </p:nvSpPr>
        <p:spPr>
          <a:xfrm>
            <a:off x="267509" y="5037973"/>
            <a:ext cx="4873061" cy="1075679"/>
          </a:xfrm>
          <a:prstGeom prst="rect">
            <a:avLst/>
          </a:prstGeom>
        </p:spPr>
        <p:txBody>
          <a:bodyPr wrap="square">
            <a:spAutoFit/>
          </a:bodyPr>
          <a:lstStyle/>
          <a:p>
            <a:pPr marL="285750" indent="-285750">
              <a:buFont typeface="Wingdings" panose="05000000000000000000" pitchFamily="2" charset="2"/>
              <a:buChar char="Ø"/>
            </a:pPr>
            <a:r>
              <a:rPr lang="en-US" sz="2130" b="1" dirty="0">
                <a:solidFill>
                  <a:srgbClr val="26485B"/>
                </a:solidFill>
                <a:latin typeface="Fira Sans"/>
                <a:sym typeface="Fira Sans"/>
              </a:rPr>
              <a:t>Displays correlation between numerical features.</a:t>
            </a:r>
          </a:p>
          <a:p>
            <a:pPr marL="285750" indent="-285750">
              <a:buFont typeface="Wingdings" panose="05000000000000000000" pitchFamily="2" charset="2"/>
              <a:buChar char="Ø"/>
            </a:pPr>
            <a:r>
              <a:rPr lang="en-US" sz="2130" b="1" dirty="0">
                <a:solidFill>
                  <a:srgbClr val="26485B"/>
                </a:solidFill>
                <a:latin typeface="Fira Sans"/>
                <a:sym typeface="Fira Sans"/>
              </a:rPr>
              <a:t> Ide .</a:t>
            </a:r>
            <a:endParaRPr lang="en-IN" sz="2130" dirty="0"/>
          </a:p>
        </p:txBody>
      </p:sp>
    </p:spTree>
    <p:extLst>
      <p:ext uri="{BB962C8B-B14F-4D97-AF65-F5344CB8AC3E}">
        <p14:creationId xmlns:p14="http://schemas.microsoft.com/office/powerpoint/2010/main" val="16535762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73" name="Google Shape;173;p15"/>
          <p:cNvSpPr txBox="1"/>
          <p:nvPr/>
        </p:nvSpPr>
        <p:spPr>
          <a:xfrm>
            <a:off x="639618" y="480905"/>
            <a:ext cx="7750620" cy="542906"/>
          </a:xfrm>
          <a:prstGeom prst="rect">
            <a:avLst/>
          </a:prstGeom>
          <a:noFill/>
          <a:ln>
            <a:noFill/>
          </a:ln>
        </p:spPr>
        <p:txBody>
          <a:bodyPr spcFirstLastPara="1" wrap="square" lIns="0" tIns="0" rIns="0" bIns="0" anchor="t" anchorCtr="0">
            <a:spAutoFit/>
          </a:bodyPr>
          <a:lstStyle/>
          <a:p>
            <a:pPr>
              <a:lnSpc>
                <a:spcPct val="97999"/>
              </a:lnSpc>
            </a:pPr>
            <a:r>
              <a:rPr lang="en-US" sz="3600" b="1" dirty="0">
                <a:solidFill>
                  <a:srgbClr val="26485B"/>
                </a:solidFill>
                <a:latin typeface="Fira Sans"/>
                <a:sym typeface="Fira Sans"/>
              </a:rPr>
              <a:t>Bar Plot</a:t>
            </a:r>
            <a:endParaRPr sz="3600" dirty="0"/>
          </a:p>
        </p:txBody>
      </p:sp>
      <p:cxnSp>
        <p:nvCxnSpPr>
          <p:cNvPr id="183" name="Google Shape;183;p15"/>
          <p:cNvCxnSpPr/>
          <p:nvPr/>
        </p:nvCxnSpPr>
        <p:spPr>
          <a:xfrm>
            <a:off x="0" y="6845300"/>
            <a:ext cx="12192000" cy="0"/>
          </a:xfrm>
          <a:prstGeom prst="straightConnector1">
            <a:avLst/>
          </a:prstGeom>
          <a:noFill/>
          <a:ln w="152400" cap="flat" cmpd="sng">
            <a:solidFill>
              <a:srgbClr val="284359"/>
            </a:solidFill>
            <a:prstDash val="solid"/>
            <a:round/>
            <a:headEnd type="none" w="sm" len="sm"/>
            <a:tailEnd type="none" w="sm" len="sm"/>
          </a:ln>
        </p:spPr>
      </p:cxnSp>
      <p:pic>
        <p:nvPicPr>
          <p:cNvPr id="185" name="Google Shape;185;p15"/>
          <p:cNvPicPr preferRelativeResize="0"/>
          <p:nvPr/>
        </p:nvPicPr>
        <p:blipFill>
          <a:blip r:embed="rId3">
            <a:alphaModFix/>
          </a:blip>
          <a:stretch>
            <a:fillRect/>
          </a:stretch>
        </p:blipFill>
        <p:spPr>
          <a:xfrm>
            <a:off x="5361853" y="2732125"/>
            <a:ext cx="1389176" cy="1352328"/>
          </a:xfrm>
          <a:prstGeom prst="rect">
            <a:avLst/>
          </a:prstGeom>
          <a:noFill/>
          <a:ln>
            <a:noFill/>
          </a:ln>
        </p:spPr>
      </p:pic>
      <p:sp>
        <p:nvSpPr>
          <p:cNvPr id="2" name="Rectangle 1"/>
          <p:cNvSpPr/>
          <p:nvPr/>
        </p:nvSpPr>
        <p:spPr>
          <a:xfrm>
            <a:off x="551695" y="5552421"/>
            <a:ext cx="4992072" cy="735714"/>
          </a:xfrm>
          <a:prstGeom prst="rect">
            <a:avLst/>
          </a:prstGeom>
        </p:spPr>
        <p:txBody>
          <a:bodyPr wrap="none">
            <a:spAutoFit/>
          </a:bodyPr>
          <a:lstStyle/>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Plots average rating per language.</a:t>
            </a:r>
          </a:p>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Provides additional insight.</a:t>
            </a:r>
            <a:endParaRPr lang="en-US" sz="2133" dirty="0"/>
          </a:p>
        </p:txBody>
      </p:sp>
      <p:pic>
        <p:nvPicPr>
          <p:cNvPr id="4" name="Picture 3"/>
          <p:cNvPicPr>
            <a:picLocks noChangeAspect="1"/>
          </p:cNvPicPr>
          <p:nvPr/>
        </p:nvPicPr>
        <p:blipFill>
          <a:blip r:embed="rId4"/>
          <a:stretch>
            <a:fillRect/>
          </a:stretch>
        </p:blipFill>
        <p:spPr>
          <a:xfrm>
            <a:off x="262652" y="1249479"/>
            <a:ext cx="5494496" cy="1204064"/>
          </a:xfrm>
          <a:prstGeom prst="rect">
            <a:avLst/>
          </a:prstGeom>
        </p:spPr>
      </p:pic>
      <p:pic>
        <p:nvPicPr>
          <p:cNvPr id="5" name="Picture 4"/>
          <p:cNvPicPr>
            <a:picLocks noChangeAspect="1"/>
          </p:cNvPicPr>
          <p:nvPr/>
        </p:nvPicPr>
        <p:blipFill>
          <a:blip r:embed="rId5"/>
          <a:stretch>
            <a:fillRect/>
          </a:stretch>
        </p:blipFill>
        <p:spPr>
          <a:xfrm>
            <a:off x="5908431" y="1228768"/>
            <a:ext cx="6166004" cy="4018085"/>
          </a:xfrm>
          <a:prstGeom prst="rect">
            <a:avLst/>
          </a:prstGeom>
        </p:spPr>
      </p:pic>
    </p:spTree>
    <p:extLst>
      <p:ext uri="{BB962C8B-B14F-4D97-AF65-F5344CB8AC3E}">
        <p14:creationId xmlns:p14="http://schemas.microsoft.com/office/powerpoint/2010/main" val="9682664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73" name="Google Shape;173;p15"/>
          <p:cNvSpPr txBox="1"/>
          <p:nvPr/>
        </p:nvSpPr>
        <p:spPr>
          <a:xfrm>
            <a:off x="639618" y="480905"/>
            <a:ext cx="7750620" cy="542906"/>
          </a:xfrm>
          <a:prstGeom prst="rect">
            <a:avLst/>
          </a:prstGeom>
          <a:noFill/>
          <a:ln>
            <a:noFill/>
          </a:ln>
        </p:spPr>
        <p:txBody>
          <a:bodyPr spcFirstLastPara="1" wrap="square" lIns="0" tIns="0" rIns="0" bIns="0" anchor="t" anchorCtr="0">
            <a:spAutoFit/>
          </a:bodyPr>
          <a:lstStyle/>
          <a:p>
            <a:pPr>
              <a:lnSpc>
                <a:spcPct val="97999"/>
              </a:lnSpc>
            </a:pPr>
            <a:r>
              <a:rPr lang="en-US" sz="3600" b="1" dirty="0">
                <a:solidFill>
                  <a:srgbClr val="26485B"/>
                </a:solidFill>
                <a:latin typeface="Fira Sans"/>
                <a:sym typeface="Fira Sans"/>
              </a:rPr>
              <a:t>Selecting Suitable Algorithms</a:t>
            </a:r>
            <a:endParaRPr sz="3600" dirty="0"/>
          </a:p>
        </p:txBody>
      </p:sp>
      <p:cxnSp>
        <p:nvCxnSpPr>
          <p:cNvPr id="183" name="Google Shape;183;p15"/>
          <p:cNvCxnSpPr/>
          <p:nvPr/>
        </p:nvCxnSpPr>
        <p:spPr>
          <a:xfrm>
            <a:off x="0" y="6845300"/>
            <a:ext cx="12192000" cy="0"/>
          </a:xfrm>
          <a:prstGeom prst="straightConnector1">
            <a:avLst/>
          </a:prstGeom>
          <a:noFill/>
          <a:ln w="152400" cap="flat" cmpd="sng">
            <a:solidFill>
              <a:srgbClr val="284359"/>
            </a:solidFill>
            <a:prstDash val="solid"/>
            <a:round/>
            <a:headEnd type="none" w="sm" len="sm"/>
            <a:tailEnd type="none" w="sm" len="sm"/>
          </a:ln>
        </p:spPr>
      </p:cxnSp>
      <p:pic>
        <p:nvPicPr>
          <p:cNvPr id="185" name="Google Shape;185;p15"/>
          <p:cNvPicPr preferRelativeResize="0"/>
          <p:nvPr/>
        </p:nvPicPr>
        <p:blipFill>
          <a:blip r:embed="rId3">
            <a:alphaModFix/>
          </a:blip>
          <a:stretch>
            <a:fillRect/>
          </a:stretch>
        </p:blipFill>
        <p:spPr>
          <a:xfrm>
            <a:off x="5361853" y="2732125"/>
            <a:ext cx="1389176" cy="1352328"/>
          </a:xfrm>
          <a:prstGeom prst="rect">
            <a:avLst/>
          </a:prstGeom>
          <a:noFill/>
          <a:ln>
            <a:noFill/>
          </a:ln>
        </p:spPr>
      </p:pic>
      <p:sp>
        <p:nvSpPr>
          <p:cNvPr id="2" name="Rectangle 1"/>
          <p:cNvSpPr/>
          <p:nvPr/>
        </p:nvSpPr>
        <p:spPr>
          <a:xfrm>
            <a:off x="426018" y="4614483"/>
            <a:ext cx="11450571" cy="1942198"/>
          </a:xfrm>
          <a:prstGeom prst="rect">
            <a:avLst/>
          </a:prstGeom>
        </p:spPr>
        <p:txBody>
          <a:bodyPr wrap="none">
            <a:spAutoFit/>
          </a:bodyPr>
          <a:lstStyle/>
          <a:p>
            <a:pPr marL="342900" lvl="0" indent="-342900">
              <a:lnSpc>
                <a:spcPct val="97999"/>
              </a:lnSpc>
              <a:buFont typeface="Wingdings" panose="05000000000000000000" pitchFamily="2" charset="2"/>
              <a:buChar char="Ø"/>
            </a:pPr>
            <a:r>
              <a:rPr lang="en-US" sz="2000" b="1" dirty="0">
                <a:solidFill>
                  <a:srgbClr val="26485B"/>
                </a:solidFill>
                <a:latin typeface="Fira Sans"/>
                <a:sym typeface="Fira Sans"/>
              </a:rPr>
              <a:t>Linear Regression (Simple) - Predicts user engagement based on numerical features</a:t>
            </a:r>
          </a:p>
          <a:p>
            <a:pPr lvl="0">
              <a:lnSpc>
                <a:spcPct val="97999"/>
              </a:lnSpc>
            </a:pPr>
            <a:r>
              <a:rPr lang="en-US" sz="2000" b="1" dirty="0">
                <a:solidFill>
                  <a:srgbClr val="26485B"/>
                </a:solidFill>
                <a:latin typeface="Fira Sans"/>
                <a:sym typeface="Fira Sans"/>
              </a:rPr>
              <a:t>     like watch time and past ratings.</a:t>
            </a:r>
          </a:p>
          <a:p>
            <a:pPr marL="342900" lvl="0" indent="-342900">
              <a:lnSpc>
                <a:spcPct val="97999"/>
              </a:lnSpc>
              <a:buFont typeface="Wingdings" panose="05000000000000000000" pitchFamily="2" charset="2"/>
              <a:buChar char="Ø"/>
            </a:pPr>
            <a:r>
              <a:rPr lang="en-US" sz="2000" b="1" dirty="0">
                <a:solidFill>
                  <a:srgbClr val="26485B"/>
                </a:solidFill>
                <a:latin typeface="Fira Sans"/>
                <a:sym typeface="Fira Sans"/>
              </a:rPr>
              <a:t> Efficient for modeling straightforward relationships in user preferences.</a:t>
            </a:r>
          </a:p>
          <a:p>
            <a:pPr marL="342900" lvl="0" indent="-342900">
              <a:lnSpc>
                <a:spcPct val="97999"/>
              </a:lnSpc>
              <a:buFont typeface="Wingdings" panose="05000000000000000000" pitchFamily="2" charset="2"/>
              <a:buChar char="Ø"/>
            </a:pPr>
            <a:r>
              <a:rPr lang="en-US" sz="2000" b="1" dirty="0">
                <a:solidFill>
                  <a:srgbClr val="26485B"/>
                </a:solidFill>
                <a:latin typeface="Fira Sans"/>
                <a:sym typeface="Fira Sans"/>
              </a:rPr>
              <a:t>SVD - Decomposes the user-item matrix to identify hidden patterns for recommendations.</a:t>
            </a:r>
          </a:p>
          <a:p>
            <a:pPr marL="342900" lvl="0" indent="-342900">
              <a:lnSpc>
                <a:spcPct val="97999"/>
              </a:lnSpc>
              <a:buFont typeface="Wingdings" panose="05000000000000000000" pitchFamily="2" charset="2"/>
              <a:buChar char="Ø"/>
            </a:pPr>
            <a:endParaRPr lang="en-US" sz="2133" b="1" dirty="0">
              <a:solidFill>
                <a:srgbClr val="26485B"/>
              </a:solidFill>
              <a:latin typeface="Fira Sans"/>
              <a:sym typeface="Fira Sans"/>
            </a:endParaRPr>
          </a:p>
          <a:p>
            <a:pPr lvl="0">
              <a:lnSpc>
                <a:spcPct val="97999"/>
              </a:lnSpc>
            </a:pPr>
            <a:endParaRPr lang="en-US" sz="2133" dirty="0"/>
          </a:p>
        </p:txBody>
      </p:sp>
      <p:pic>
        <p:nvPicPr>
          <p:cNvPr id="3" name="Picture 2"/>
          <p:cNvPicPr>
            <a:picLocks noChangeAspect="1"/>
          </p:cNvPicPr>
          <p:nvPr/>
        </p:nvPicPr>
        <p:blipFill>
          <a:blip r:embed="rId4"/>
          <a:stretch>
            <a:fillRect/>
          </a:stretch>
        </p:blipFill>
        <p:spPr>
          <a:xfrm>
            <a:off x="2506669" y="2515030"/>
            <a:ext cx="7178662" cy="1010685"/>
          </a:xfrm>
          <a:prstGeom prst="rect">
            <a:avLst/>
          </a:prstGeom>
        </p:spPr>
      </p:pic>
    </p:spTree>
    <p:extLst>
      <p:ext uri="{BB962C8B-B14F-4D97-AF65-F5344CB8AC3E}">
        <p14:creationId xmlns:p14="http://schemas.microsoft.com/office/powerpoint/2010/main" val="1119326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73" name="Google Shape;173;p15"/>
          <p:cNvSpPr txBox="1"/>
          <p:nvPr/>
        </p:nvSpPr>
        <p:spPr>
          <a:xfrm>
            <a:off x="639618" y="480905"/>
            <a:ext cx="7750620" cy="542906"/>
          </a:xfrm>
          <a:prstGeom prst="rect">
            <a:avLst/>
          </a:prstGeom>
          <a:noFill/>
          <a:ln>
            <a:noFill/>
          </a:ln>
        </p:spPr>
        <p:txBody>
          <a:bodyPr spcFirstLastPara="1" wrap="square" lIns="0" tIns="0" rIns="0" bIns="0" anchor="t" anchorCtr="0">
            <a:spAutoFit/>
          </a:bodyPr>
          <a:lstStyle/>
          <a:p>
            <a:pPr>
              <a:lnSpc>
                <a:spcPct val="97999"/>
              </a:lnSpc>
            </a:pPr>
            <a:r>
              <a:rPr lang="en-US" sz="3600" b="1" dirty="0">
                <a:solidFill>
                  <a:srgbClr val="26485B"/>
                </a:solidFill>
                <a:latin typeface="Fira Sans"/>
                <a:sym typeface="Fira Sans"/>
              </a:rPr>
              <a:t>Implementing Linear Regression</a:t>
            </a:r>
            <a:endParaRPr sz="3600" dirty="0"/>
          </a:p>
        </p:txBody>
      </p:sp>
      <p:cxnSp>
        <p:nvCxnSpPr>
          <p:cNvPr id="183" name="Google Shape;183;p15"/>
          <p:cNvCxnSpPr/>
          <p:nvPr/>
        </p:nvCxnSpPr>
        <p:spPr>
          <a:xfrm>
            <a:off x="0" y="6845300"/>
            <a:ext cx="12192000" cy="0"/>
          </a:xfrm>
          <a:prstGeom prst="straightConnector1">
            <a:avLst/>
          </a:prstGeom>
          <a:noFill/>
          <a:ln w="152400" cap="flat" cmpd="sng">
            <a:solidFill>
              <a:srgbClr val="284359"/>
            </a:solidFill>
            <a:prstDash val="solid"/>
            <a:round/>
            <a:headEnd type="none" w="sm" len="sm"/>
            <a:tailEnd type="none" w="sm" len="sm"/>
          </a:ln>
        </p:spPr>
      </p:cxnSp>
      <p:pic>
        <p:nvPicPr>
          <p:cNvPr id="185" name="Google Shape;185;p15"/>
          <p:cNvPicPr preferRelativeResize="0"/>
          <p:nvPr/>
        </p:nvPicPr>
        <p:blipFill>
          <a:blip r:embed="rId3">
            <a:alphaModFix/>
          </a:blip>
          <a:stretch>
            <a:fillRect/>
          </a:stretch>
        </p:blipFill>
        <p:spPr>
          <a:xfrm>
            <a:off x="5361853" y="2732125"/>
            <a:ext cx="1389176" cy="1352328"/>
          </a:xfrm>
          <a:prstGeom prst="rect">
            <a:avLst/>
          </a:prstGeom>
          <a:noFill/>
          <a:ln>
            <a:noFill/>
          </a:ln>
        </p:spPr>
      </p:pic>
      <p:sp>
        <p:nvSpPr>
          <p:cNvPr id="2" name="Rectangle 1"/>
          <p:cNvSpPr/>
          <p:nvPr/>
        </p:nvSpPr>
        <p:spPr>
          <a:xfrm>
            <a:off x="551695" y="5552421"/>
            <a:ext cx="8286243" cy="735714"/>
          </a:xfrm>
          <a:prstGeom prst="rect">
            <a:avLst/>
          </a:prstGeom>
        </p:spPr>
        <p:txBody>
          <a:bodyPr wrap="none">
            <a:spAutoFit/>
          </a:bodyPr>
          <a:lstStyle/>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Encodes categorical variables and trains Linear Regression.</a:t>
            </a:r>
          </a:p>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Predicts ‘rating’.</a:t>
            </a:r>
            <a:endParaRPr lang="en-US" sz="2133" dirty="0"/>
          </a:p>
        </p:txBody>
      </p:sp>
      <p:pic>
        <p:nvPicPr>
          <p:cNvPr id="4" name="Picture 3"/>
          <p:cNvPicPr>
            <a:picLocks noChangeAspect="1"/>
          </p:cNvPicPr>
          <p:nvPr/>
        </p:nvPicPr>
        <p:blipFill>
          <a:blip r:embed="rId4"/>
          <a:stretch>
            <a:fillRect/>
          </a:stretch>
        </p:blipFill>
        <p:spPr>
          <a:xfrm>
            <a:off x="2598117" y="1954402"/>
            <a:ext cx="6995766" cy="2949196"/>
          </a:xfrm>
          <a:prstGeom prst="rect">
            <a:avLst/>
          </a:prstGeom>
        </p:spPr>
      </p:pic>
    </p:spTree>
    <p:extLst>
      <p:ext uri="{BB962C8B-B14F-4D97-AF65-F5344CB8AC3E}">
        <p14:creationId xmlns:p14="http://schemas.microsoft.com/office/powerpoint/2010/main" val="27174490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73" name="Google Shape;173;p15"/>
          <p:cNvSpPr txBox="1"/>
          <p:nvPr/>
        </p:nvSpPr>
        <p:spPr>
          <a:xfrm>
            <a:off x="639618" y="480905"/>
            <a:ext cx="7750620" cy="542906"/>
          </a:xfrm>
          <a:prstGeom prst="rect">
            <a:avLst/>
          </a:prstGeom>
          <a:noFill/>
          <a:ln>
            <a:noFill/>
          </a:ln>
        </p:spPr>
        <p:txBody>
          <a:bodyPr spcFirstLastPara="1" wrap="square" lIns="0" tIns="0" rIns="0" bIns="0" anchor="t" anchorCtr="0">
            <a:spAutoFit/>
          </a:bodyPr>
          <a:lstStyle/>
          <a:p>
            <a:pPr>
              <a:lnSpc>
                <a:spcPct val="97999"/>
              </a:lnSpc>
            </a:pPr>
            <a:r>
              <a:rPr lang="en-US" sz="3600" b="1" dirty="0">
                <a:solidFill>
                  <a:srgbClr val="26485B"/>
                </a:solidFill>
                <a:latin typeface="Fira Sans"/>
                <a:sym typeface="Fira Sans"/>
              </a:rPr>
              <a:t>Selecting Important Features</a:t>
            </a:r>
            <a:endParaRPr sz="3600" dirty="0"/>
          </a:p>
        </p:txBody>
      </p:sp>
      <p:cxnSp>
        <p:nvCxnSpPr>
          <p:cNvPr id="183" name="Google Shape;183;p15"/>
          <p:cNvCxnSpPr/>
          <p:nvPr/>
        </p:nvCxnSpPr>
        <p:spPr>
          <a:xfrm>
            <a:off x="0" y="6845300"/>
            <a:ext cx="12192000" cy="0"/>
          </a:xfrm>
          <a:prstGeom prst="straightConnector1">
            <a:avLst/>
          </a:prstGeom>
          <a:noFill/>
          <a:ln w="152400" cap="flat" cmpd="sng">
            <a:solidFill>
              <a:srgbClr val="284359"/>
            </a:solidFill>
            <a:prstDash val="solid"/>
            <a:round/>
            <a:headEnd type="none" w="sm" len="sm"/>
            <a:tailEnd type="none" w="sm" len="sm"/>
          </a:ln>
        </p:spPr>
      </p:cxnSp>
      <p:pic>
        <p:nvPicPr>
          <p:cNvPr id="185" name="Google Shape;185;p15"/>
          <p:cNvPicPr preferRelativeResize="0"/>
          <p:nvPr/>
        </p:nvPicPr>
        <p:blipFill>
          <a:blip r:embed="rId3">
            <a:alphaModFix/>
          </a:blip>
          <a:stretch>
            <a:fillRect/>
          </a:stretch>
        </p:blipFill>
        <p:spPr>
          <a:xfrm>
            <a:off x="5361853" y="2732125"/>
            <a:ext cx="1389176" cy="1352328"/>
          </a:xfrm>
          <a:prstGeom prst="rect">
            <a:avLst/>
          </a:prstGeom>
          <a:noFill/>
          <a:ln>
            <a:noFill/>
          </a:ln>
        </p:spPr>
      </p:pic>
      <p:sp>
        <p:nvSpPr>
          <p:cNvPr id="2" name="Rectangle 1"/>
          <p:cNvSpPr/>
          <p:nvPr/>
        </p:nvSpPr>
        <p:spPr>
          <a:xfrm>
            <a:off x="639618" y="5244691"/>
            <a:ext cx="4931158" cy="735714"/>
          </a:xfrm>
          <a:prstGeom prst="rect">
            <a:avLst/>
          </a:prstGeom>
        </p:spPr>
        <p:txBody>
          <a:bodyPr wrap="none">
            <a:spAutoFit/>
          </a:bodyPr>
          <a:lstStyle/>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Lists features used for prediction.</a:t>
            </a:r>
          </a:p>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Confirms selection.</a:t>
            </a:r>
            <a:endParaRPr lang="en-US" sz="2133" dirty="0"/>
          </a:p>
        </p:txBody>
      </p:sp>
      <p:pic>
        <p:nvPicPr>
          <p:cNvPr id="3" name="Picture 2"/>
          <p:cNvPicPr>
            <a:picLocks noChangeAspect="1"/>
          </p:cNvPicPr>
          <p:nvPr/>
        </p:nvPicPr>
        <p:blipFill>
          <a:blip r:embed="rId4"/>
          <a:stretch>
            <a:fillRect/>
          </a:stretch>
        </p:blipFill>
        <p:spPr>
          <a:xfrm>
            <a:off x="2171360" y="2462833"/>
            <a:ext cx="7849280" cy="1139443"/>
          </a:xfrm>
          <a:prstGeom prst="rect">
            <a:avLst/>
          </a:prstGeom>
        </p:spPr>
      </p:pic>
    </p:spTree>
    <p:extLst>
      <p:ext uri="{BB962C8B-B14F-4D97-AF65-F5344CB8AC3E}">
        <p14:creationId xmlns:p14="http://schemas.microsoft.com/office/powerpoint/2010/main" val="6575836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73" name="Google Shape;173;p15"/>
          <p:cNvSpPr txBox="1"/>
          <p:nvPr/>
        </p:nvSpPr>
        <p:spPr>
          <a:xfrm>
            <a:off x="639618" y="480905"/>
            <a:ext cx="7750620" cy="542906"/>
          </a:xfrm>
          <a:prstGeom prst="rect">
            <a:avLst/>
          </a:prstGeom>
          <a:noFill/>
          <a:ln>
            <a:noFill/>
          </a:ln>
        </p:spPr>
        <p:txBody>
          <a:bodyPr spcFirstLastPara="1" wrap="square" lIns="0" tIns="0" rIns="0" bIns="0" anchor="t" anchorCtr="0">
            <a:spAutoFit/>
          </a:bodyPr>
          <a:lstStyle/>
          <a:p>
            <a:pPr>
              <a:lnSpc>
                <a:spcPct val="97999"/>
              </a:lnSpc>
            </a:pPr>
            <a:r>
              <a:rPr lang="en-US" sz="3600" b="1" dirty="0">
                <a:solidFill>
                  <a:srgbClr val="26485B"/>
                </a:solidFill>
                <a:latin typeface="Fira Sans"/>
                <a:sym typeface="Fira Sans"/>
              </a:rPr>
              <a:t>Encoding Categorical Variables</a:t>
            </a:r>
            <a:endParaRPr sz="3600" dirty="0"/>
          </a:p>
        </p:txBody>
      </p:sp>
      <p:cxnSp>
        <p:nvCxnSpPr>
          <p:cNvPr id="183" name="Google Shape;183;p15"/>
          <p:cNvCxnSpPr/>
          <p:nvPr/>
        </p:nvCxnSpPr>
        <p:spPr>
          <a:xfrm>
            <a:off x="0" y="6845300"/>
            <a:ext cx="12192000" cy="0"/>
          </a:xfrm>
          <a:prstGeom prst="straightConnector1">
            <a:avLst/>
          </a:prstGeom>
          <a:noFill/>
          <a:ln w="152400" cap="flat" cmpd="sng">
            <a:solidFill>
              <a:srgbClr val="284359"/>
            </a:solidFill>
            <a:prstDash val="solid"/>
            <a:round/>
            <a:headEnd type="none" w="sm" len="sm"/>
            <a:tailEnd type="none" w="sm" len="sm"/>
          </a:ln>
        </p:spPr>
      </p:cxnSp>
      <p:pic>
        <p:nvPicPr>
          <p:cNvPr id="185" name="Google Shape;185;p15"/>
          <p:cNvPicPr preferRelativeResize="0"/>
          <p:nvPr/>
        </p:nvPicPr>
        <p:blipFill>
          <a:blip r:embed="rId3">
            <a:alphaModFix/>
          </a:blip>
          <a:stretch>
            <a:fillRect/>
          </a:stretch>
        </p:blipFill>
        <p:spPr>
          <a:xfrm>
            <a:off x="5361853" y="2732125"/>
            <a:ext cx="1389176" cy="1352328"/>
          </a:xfrm>
          <a:prstGeom prst="rect">
            <a:avLst/>
          </a:prstGeom>
          <a:noFill/>
          <a:ln>
            <a:noFill/>
          </a:ln>
        </p:spPr>
      </p:pic>
      <p:sp>
        <p:nvSpPr>
          <p:cNvPr id="2" name="Rectangle 1"/>
          <p:cNvSpPr/>
          <p:nvPr/>
        </p:nvSpPr>
        <p:spPr>
          <a:xfrm>
            <a:off x="639618" y="5244691"/>
            <a:ext cx="4479111" cy="735714"/>
          </a:xfrm>
          <a:prstGeom prst="rect">
            <a:avLst/>
          </a:prstGeom>
        </p:spPr>
        <p:txBody>
          <a:bodyPr wrap="none">
            <a:spAutoFit/>
          </a:bodyPr>
          <a:lstStyle/>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Shows dataset after encoding.</a:t>
            </a:r>
          </a:p>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Verifies conversion.</a:t>
            </a:r>
            <a:endParaRPr lang="en-US" sz="2133" dirty="0"/>
          </a:p>
        </p:txBody>
      </p:sp>
      <p:pic>
        <p:nvPicPr>
          <p:cNvPr id="4" name="Picture 3"/>
          <p:cNvPicPr>
            <a:picLocks noChangeAspect="1"/>
          </p:cNvPicPr>
          <p:nvPr/>
        </p:nvPicPr>
        <p:blipFill>
          <a:blip r:embed="rId4"/>
          <a:stretch>
            <a:fillRect/>
          </a:stretch>
        </p:blipFill>
        <p:spPr>
          <a:xfrm>
            <a:off x="3368375" y="1524860"/>
            <a:ext cx="5806943" cy="3139712"/>
          </a:xfrm>
          <a:prstGeom prst="rect">
            <a:avLst/>
          </a:prstGeom>
        </p:spPr>
      </p:pic>
    </p:spTree>
    <p:extLst>
      <p:ext uri="{BB962C8B-B14F-4D97-AF65-F5344CB8AC3E}">
        <p14:creationId xmlns:p14="http://schemas.microsoft.com/office/powerpoint/2010/main" val="14072126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73" name="Google Shape;173;p15"/>
          <p:cNvSpPr txBox="1"/>
          <p:nvPr/>
        </p:nvSpPr>
        <p:spPr>
          <a:xfrm>
            <a:off x="639618" y="480905"/>
            <a:ext cx="7750620" cy="542906"/>
          </a:xfrm>
          <a:prstGeom prst="rect">
            <a:avLst/>
          </a:prstGeom>
          <a:noFill/>
          <a:ln>
            <a:noFill/>
          </a:ln>
        </p:spPr>
        <p:txBody>
          <a:bodyPr spcFirstLastPara="1" wrap="square" lIns="0" tIns="0" rIns="0" bIns="0" anchor="t" anchorCtr="0">
            <a:spAutoFit/>
          </a:bodyPr>
          <a:lstStyle/>
          <a:p>
            <a:pPr>
              <a:lnSpc>
                <a:spcPct val="97999"/>
              </a:lnSpc>
            </a:pPr>
            <a:r>
              <a:rPr lang="en-US" sz="3600" b="1" dirty="0">
                <a:solidFill>
                  <a:srgbClr val="26485B"/>
                </a:solidFill>
                <a:latin typeface="Fira Sans"/>
                <a:sym typeface="Fira Sans"/>
              </a:rPr>
              <a:t>Train-Test Split</a:t>
            </a:r>
            <a:endParaRPr sz="3600" dirty="0"/>
          </a:p>
        </p:txBody>
      </p:sp>
      <p:cxnSp>
        <p:nvCxnSpPr>
          <p:cNvPr id="183" name="Google Shape;183;p15"/>
          <p:cNvCxnSpPr/>
          <p:nvPr/>
        </p:nvCxnSpPr>
        <p:spPr>
          <a:xfrm>
            <a:off x="0" y="6845300"/>
            <a:ext cx="12192000" cy="0"/>
          </a:xfrm>
          <a:prstGeom prst="straightConnector1">
            <a:avLst/>
          </a:prstGeom>
          <a:noFill/>
          <a:ln w="152400" cap="flat" cmpd="sng">
            <a:solidFill>
              <a:srgbClr val="284359"/>
            </a:solidFill>
            <a:prstDash val="solid"/>
            <a:round/>
            <a:headEnd type="none" w="sm" len="sm"/>
            <a:tailEnd type="none" w="sm" len="sm"/>
          </a:ln>
        </p:spPr>
      </p:cxnSp>
      <p:pic>
        <p:nvPicPr>
          <p:cNvPr id="185" name="Google Shape;185;p15"/>
          <p:cNvPicPr preferRelativeResize="0"/>
          <p:nvPr/>
        </p:nvPicPr>
        <p:blipFill>
          <a:blip r:embed="rId3">
            <a:alphaModFix/>
          </a:blip>
          <a:stretch>
            <a:fillRect/>
          </a:stretch>
        </p:blipFill>
        <p:spPr>
          <a:xfrm>
            <a:off x="5361853" y="2732125"/>
            <a:ext cx="1389176" cy="1352328"/>
          </a:xfrm>
          <a:prstGeom prst="rect">
            <a:avLst/>
          </a:prstGeom>
          <a:noFill/>
          <a:ln>
            <a:noFill/>
          </a:ln>
        </p:spPr>
      </p:pic>
      <p:sp>
        <p:nvSpPr>
          <p:cNvPr id="2" name="Rectangle 1"/>
          <p:cNvSpPr/>
          <p:nvPr/>
        </p:nvSpPr>
        <p:spPr>
          <a:xfrm>
            <a:off x="639618" y="5244691"/>
            <a:ext cx="5081840" cy="735714"/>
          </a:xfrm>
          <a:prstGeom prst="rect">
            <a:avLst/>
          </a:prstGeom>
        </p:spPr>
        <p:txBody>
          <a:bodyPr wrap="none">
            <a:spAutoFit/>
          </a:bodyPr>
          <a:lstStyle/>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Displays training and testing sizes.</a:t>
            </a:r>
          </a:p>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Confirms split.</a:t>
            </a:r>
            <a:endParaRPr lang="en-US" sz="2133" dirty="0"/>
          </a:p>
        </p:txBody>
      </p:sp>
      <p:pic>
        <p:nvPicPr>
          <p:cNvPr id="3" name="Picture 2"/>
          <p:cNvPicPr>
            <a:picLocks noChangeAspect="1"/>
          </p:cNvPicPr>
          <p:nvPr/>
        </p:nvPicPr>
        <p:blipFill>
          <a:blip r:embed="rId4"/>
          <a:stretch>
            <a:fillRect/>
          </a:stretch>
        </p:blipFill>
        <p:spPr>
          <a:xfrm>
            <a:off x="3407100" y="2171700"/>
            <a:ext cx="5052498" cy="1345222"/>
          </a:xfrm>
          <a:prstGeom prst="rect">
            <a:avLst/>
          </a:prstGeom>
        </p:spPr>
      </p:pic>
    </p:spTree>
    <p:extLst>
      <p:ext uri="{BB962C8B-B14F-4D97-AF65-F5344CB8AC3E}">
        <p14:creationId xmlns:p14="http://schemas.microsoft.com/office/powerpoint/2010/main" val="37299786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73" name="Google Shape;173;p15"/>
          <p:cNvSpPr txBox="1"/>
          <p:nvPr/>
        </p:nvSpPr>
        <p:spPr>
          <a:xfrm>
            <a:off x="639618" y="480905"/>
            <a:ext cx="7750620" cy="482568"/>
          </a:xfrm>
          <a:prstGeom prst="rect">
            <a:avLst/>
          </a:prstGeom>
          <a:noFill/>
          <a:ln>
            <a:noFill/>
          </a:ln>
        </p:spPr>
        <p:txBody>
          <a:bodyPr spcFirstLastPara="1" wrap="square" lIns="0" tIns="0" rIns="0" bIns="0" anchor="t" anchorCtr="0">
            <a:spAutoFit/>
          </a:bodyPr>
          <a:lstStyle/>
          <a:p>
            <a:pPr>
              <a:lnSpc>
                <a:spcPct val="97999"/>
              </a:lnSpc>
            </a:pPr>
            <a:r>
              <a:rPr lang="en-US" sz="3200" b="1" dirty="0">
                <a:solidFill>
                  <a:srgbClr val="26485B"/>
                </a:solidFill>
                <a:latin typeface="Fira Sans"/>
                <a:sym typeface="Fira Sans"/>
              </a:rPr>
              <a:t>Training the Model (Linear Regression)</a:t>
            </a:r>
            <a:endParaRPr sz="3200" dirty="0"/>
          </a:p>
        </p:txBody>
      </p:sp>
      <p:cxnSp>
        <p:nvCxnSpPr>
          <p:cNvPr id="183" name="Google Shape;183;p15"/>
          <p:cNvCxnSpPr/>
          <p:nvPr/>
        </p:nvCxnSpPr>
        <p:spPr>
          <a:xfrm>
            <a:off x="0" y="6845300"/>
            <a:ext cx="12192000" cy="0"/>
          </a:xfrm>
          <a:prstGeom prst="straightConnector1">
            <a:avLst/>
          </a:prstGeom>
          <a:noFill/>
          <a:ln w="152400" cap="flat" cmpd="sng">
            <a:solidFill>
              <a:srgbClr val="284359"/>
            </a:solidFill>
            <a:prstDash val="solid"/>
            <a:round/>
            <a:headEnd type="none" w="sm" len="sm"/>
            <a:tailEnd type="none" w="sm" len="sm"/>
          </a:ln>
        </p:spPr>
      </p:cxnSp>
      <p:pic>
        <p:nvPicPr>
          <p:cNvPr id="185" name="Google Shape;185;p15"/>
          <p:cNvPicPr preferRelativeResize="0"/>
          <p:nvPr/>
        </p:nvPicPr>
        <p:blipFill>
          <a:blip r:embed="rId3">
            <a:alphaModFix/>
          </a:blip>
          <a:stretch>
            <a:fillRect/>
          </a:stretch>
        </p:blipFill>
        <p:spPr>
          <a:xfrm>
            <a:off x="5361853" y="2732125"/>
            <a:ext cx="1389176" cy="1352328"/>
          </a:xfrm>
          <a:prstGeom prst="rect">
            <a:avLst/>
          </a:prstGeom>
          <a:noFill/>
          <a:ln>
            <a:noFill/>
          </a:ln>
        </p:spPr>
      </p:pic>
      <p:sp>
        <p:nvSpPr>
          <p:cNvPr id="2" name="Rectangle 1"/>
          <p:cNvSpPr/>
          <p:nvPr/>
        </p:nvSpPr>
        <p:spPr>
          <a:xfrm>
            <a:off x="639618" y="5244691"/>
            <a:ext cx="4326826" cy="735714"/>
          </a:xfrm>
          <a:prstGeom prst="rect">
            <a:avLst/>
          </a:prstGeom>
        </p:spPr>
        <p:txBody>
          <a:bodyPr wrap="none">
            <a:spAutoFit/>
          </a:bodyPr>
          <a:lstStyle/>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Shows model coefficients.</a:t>
            </a:r>
          </a:p>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Indicates feature importance.</a:t>
            </a:r>
            <a:endParaRPr lang="en-US" sz="2133" dirty="0"/>
          </a:p>
        </p:txBody>
      </p:sp>
      <p:pic>
        <p:nvPicPr>
          <p:cNvPr id="4" name="Picture 3"/>
          <p:cNvPicPr>
            <a:picLocks noChangeAspect="1"/>
          </p:cNvPicPr>
          <p:nvPr/>
        </p:nvPicPr>
        <p:blipFill>
          <a:blip r:embed="rId4"/>
          <a:stretch>
            <a:fillRect/>
          </a:stretch>
        </p:blipFill>
        <p:spPr>
          <a:xfrm>
            <a:off x="2583741" y="2444263"/>
            <a:ext cx="7323455" cy="1107830"/>
          </a:xfrm>
          <a:prstGeom prst="rect">
            <a:avLst/>
          </a:prstGeom>
        </p:spPr>
      </p:pic>
    </p:spTree>
    <p:extLst>
      <p:ext uri="{BB962C8B-B14F-4D97-AF65-F5344CB8AC3E}">
        <p14:creationId xmlns:p14="http://schemas.microsoft.com/office/powerpoint/2010/main" val="2477294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73" name="Google Shape;173;p15"/>
          <p:cNvSpPr txBox="1"/>
          <p:nvPr/>
        </p:nvSpPr>
        <p:spPr>
          <a:xfrm>
            <a:off x="685800" y="598242"/>
            <a:ext cx="7750620" cy="603242"/>
          </a:xfrm>
          <a:prstGeom prst="rect">
            <a:avLst/>
          </a:prstGeom>
          <a:noFill/>
          <a:ln>
            <a:noFill/>
          </a:ln>
        </p:spPr>
        <p:txBody>
          <a:bodyPr spcFirstLastPara="1" wrap="square" lIns="0" tIns="0" rIns="0" bIns="0" anchor="t" anchorCtr="0">
            <a:spAutoFit/>
          </a:bodyPr>
          <a:lstStyle/>
          <a:p>
            <a:pPr>
              <a:lnSpc>
                <a:spcPct val="97999"/>
              </a:lnSpc>
            </a:pPr>
            <a:r>
              <a:rPr lang="en-US" sz="4000" b="1" dirty="0">
                <a:solidFill>
                  <a:srgbClr val="26485B"/>
                </a:solidFill>
                <a:latin typeface="Fira Sans"/>
                <a:sym typeface="Fira Sans"/>
              </a:rPr>
              <a:t>Importing Necessary Libraries</a:t>
            </a:r>
            <a:endParaRPr sz="4000" dirty="0"/>
          </a:p>
        </p:txBody>
      </p:sp>
      <p:cxnSp>
        <p:nvCxnSpPr>
          <p:cNvPr id="183" name="Google Shape;183;p15"/>
          <p:cNvCxnSpPr/>
          <p:nvPr/>
        </p:nvCxnSpPr>
        <p:spPr>
          <a:xfrm>
            <a:off x="0" y="6845300"/>
            <a:ext cx="12192000" cy="0"/>
          </a:xfrm>
          <a:prstGeom prst="straightConnector1">
            <a:avLst/>
          </a:prstGeom>
          <a:noFill/>
          <a:ln w="152400" cap="flat" cmpd="sng">
            <a:solidFill>
              <a:srgbClr val="284359"/>
            </a:solidFill>
            <a:prstDash val="solid"/>
            <a:round/>
            <a:headEnd type="none" w="sm" len="sm"/>
            <a:tailEnd type="none" w="sm" len="sm"/>
          </a:ln>
        </p:spPr>
      </p:cxnSp>
      <p:pic>
        <p:nvPicPr>
          <p:cNvPr id="185" name="Google Shape;185;p15"/>
          <p:cNvPicPr preferRelativeResize="0"/>
          <p:nvPr/>
        </p:nvPicPr>
        <p:blipFill>
          <a:blip r:embed="rId3">
            <a:alphaModFix/>
          </a:blip>
          <a:stretch>
            <a:fillRect/>
          </a:stretch>
        </p:blipFill>
        <p:spPr>
          <a:xfrm>
            <a:off x="5361853" y="2732125"/>
            <a:ext cx="1389176" cy="1352328"/>
          </a:xfrm>
          <a:prstGeom prst="rect">
            <a:avLst/>
          </a:prstGeom>
          <a:noFill/>
          <a:ln>
            <a:noFill/>
          </a:ln>
        </p:spPr>
      </p:pic>
      <p:sp>
        <p:nvSpPr>
          <p:cNvPr id="3" name="Rectangle 2"/>
          <p:cNvSpPr/>
          <p:nvPr/>
        </p:nvSpPr>
        <p:spPr>
          <a:xfrm>
            <a:off x="1092152" y="4953440"/>
            <a:ext cx="184731" cy="454292"/>
          </a:xfrm>
          <a:prstGeom prst="rect">
            <a:avLst/>
          </a:prstGeom>
        </p:spPr>
        <p:txBody>
          <a:bodyPr wrap="none">
            <a:spAutoFit/>
          </a:bodyPr>
          <a:lstStyle/>
          <a:p>
            <a:pPr lvl="0">
              <a:lnSpc>
                <a:spcPct val="97999"/>
              </a:lnSpc>
            </a:pPr>
            <a:endParaRPr lang="en-US" sz="2400" dirty="0"/>
          </a:p>
        </p:txBody>
      </p:sp>
      <p:sp>
        <p:nvSpPr>
          <p:cNvPr id="7" name="Rectangle 6"/>
          <p:cNvSpPr/>
          <p:nvPr/>
        </p:nvSpPr>
        <p:spPr>
          <a:xfrm>
            <a:off x="685800" y="4953440"/>
            <a:ext cx="10038325" cy="783356"/>
          </a:xfrm>
          <a:prstGeom prst="rect">
            <a:avLst/>
          </a:prstGeom>
        </p:spPr>
        <p:txBody>
          <a:bodyPr wrap="none">
            <a:spAutoFit/>
          </a:bodyPr>
          <a:lstStyle/>
          <a:p>
            <a:pPr marL="342900" indent="-342900">
              <a:buFont typeface="Wingdings" panose="05000000000000000000" pitchFamily="2" charset="2"/>
              <a:buChar char="Ø"/>
            </a:pPr>
            <a:r>
              <a:rPr lang="en-US" sz="2133" b="1" dirty="0">
                <a:solidFill>
                  <a:srgbClr val="26485B"/>
                </a:solidFill>
                <a:latin typeface="Fira Sans"/>
                <a:sym typeface="Fira Sans"/>
              </a:rPr>
              <a:t> </a:t>
            </a:r>
            <a:r>
              <a:rPr lang="en-US" sz="2400" b="1" dirty="0">
                <a:solidFill>
                  <a:srgbClr val="26485B"/>
                </a:solidFill>
                <a:latin typeface="Fira Sans" panose="020B0604020202020204" charset="0"/>
              </a:rPr>
              <a:t>Imports libraries for Linear Regression, SVD, PCA, and visualization.</a:t>
            </a:r>
          </a:p>
          <a:p>
            <a:pPr lvl="0">
              <a:lnSpc>
                <a:spcPct val="97999"/>
              </a:lnSpc>
            </a:pPr>
            <a:endParaRPr lang="en-US" sz="2133" b="1" dirty="0">
              <a:latin typeface="Fira Sans" panose="020B0604020202020204" charset="0"/>
            </a:endParaRPr>
          </a:p>
        </p:txBody>
      </p:sp>
      <p:sp>
        <p:nvSpPr>
          <p:cNvPr id="8" name="Rectangle 4"/>
          <p:cNvSpPr>
            <a:spLocks noChangeArrowheads="1"/>
          </p:cNvSpPr>
          <p:nvPr/>
        </p:nvSpPr>
        <p:spPr bwMode="auto">
          <a:xfrm>
            <a:off x="0" y="-63043"/>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defTabSz="609630" eaLnBrk="0" fontAlgn="base" hangingPunct="0">
              <a:spcBef>
                <a:spcPct val="0"/>
              </a:spcBef>
              <a:spcAft>
                <a:spcPct val="0"/>
              </a:spcAft>
            </a:pPr>
            <a:endParaRPr lang="en-US" altLang="en-US" sz="1200" dirty="0">
              <a:latin typeface="Arial" panose="020B0604020202020204" pitchFamily="34" charset="0"/>
            </a:endParaRPr>
          </a:p>
          <a:p>
            <a:pPr defTabSz="609630" eaLnBrk="0" fontAlgn="base" hangingPunct="0">
              <a:spcBef>
                <a:spcPct val="0"/>
              </a:spcBef>
              <a:spcAft>
                <a:spcPct val="0"/>
              </a:spcAft>
            </a:pPr>
            <a:endParaRPr lang="en-US" altLang="en-US" sz="1200" dirty="0">
              <a:latin typeface="Arial" panose="020B0604020202020204" pitchFamily="34" charset="0"/>
            </a:endParaRPr>
          </a:p>
        </p:txBody>
      </p:sp>
      <p:pic>
        <p:nvPicPr>
          <p:cNvPr id="2" name="Picture 1"/>
          <p:cNvPicPr>
            <a:picLocks noChangeAspect="1"/>
          </p:cNvPicPr>
          <p:nvPr/>
        </p:nvPicPr>
        <p:blipFill>
          <a:blip r:embed="rId4"/>
          <a:stretch>
            <a:fillRect/>
          </a:stretch>
        </p:blipFill>
        <p:spPr>
          <a:xfrm>
            <a:off x="3094892" y="1940656"/>
            <a:ext cx="5477607" cy="2377646"/>
          </a:xfrm>
          <a:prstGeom prst="rect">
            <a:avLst/>
          </a:prstGeom>
        </p:spPr>
      </p:pic>
    </p:spTree>
    <p:extLst>
      <p:ext uri="{BB962C8B-B14F-4D97-AF65-F5344CB8AC3E}">
        <p14:creationId xmlns:p14="http://schemas.microsoft.com/office/powerpoint/2010/main" val="42775267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73" name="Google Shape;173;p15"/>
          <p:cNvSpPr txBox="1"/>
          <p:nvPr/>
        </p:nvSpPr>
        <p:spPr>
          <a:xfrm>
            <a:off x="639618" y="480905"/>
            <a:ext cx="7750620" cy="482568"/>
          </a:xfrm>
          <a:prstGeom prst="rect">
            <a:avLst/>
          </a:prstGeom>
          <a:noFill/>
          <a:ln>
            <a:noFill/>
          </a:ln>
        </p:spPr>
        <p:txBody>
          <a:bodyPr spcFirstLastPara="1" wrap="square" lIns="0" tIns="0" rIns="0" bIns="0" anchor="t" anchorCtr="0">
            <a:spAutoFit/>
          </a:bodyPr>
          <a:lstStyle/>
          <a:p>
            <a:pPr>
              <a:lnSpc>
                <a:spcPct val="97999"/>
              </a:lnSpc>
            </a:pPr>
            <a:r>
              <a:rPr lang="en-US" sz="3200" b="1" dirty="0">
                <a:solidFill>
                  <a:srgbClr val="26485B"/>
                </a:solidFill>
                <a:latin typeface="Fira Sans"/>
                <a:sym typeface="Fira Sans"/>
              </a:rPr>
              <a:t>Making Predictions</a:t>
            </a:r>
            <a:endParaRPr sz="3200" dirty="0"/>
          </a:p>
        </p:txBody>
      </p:sp>
      <p:cxnSp>
        <p:nvCxnSpPr>
          <p:cNvPr id="183" name="Google Shape;183;p15"/>
          <p:cNvCxnSpPr/>
          <p:nvPr/>
        </p:nvCxnSpPr>
        <p:spPr>
          <a:xfrm>
            <a:off x="0" y="6845300"/>
            <a:ext cx="12192000" cy="0"/>
          </a:xfrm>
          <a:prstGeom prst="straightConnector1">
            <a:avLst/>
          </a:prstGeom>
          <a:noFill/>
          <a:ln w="152400" cap="flat" cmpd="sng">
            <a:solidFill>
              <a:srgbClr val="284359"/>
            </a:solidFill>
            <a:prstDash val="solid"/>
            <a:round/>
            <a:headEnd type="none" w="sm" len="sm"/>
            <a:tailEnd type="none" w="sm" len="sm"/>
          </a:ln>
        </p:spPr>
      </p:cxnSp>
      <p:pic>
        <p:nvPicPr>
          <p:cNvPr id="185" name="Google Shape;185;p15"/>
          <p:cNvPicPr preferRelativeResize="0"/>
          <p:nvPr/>
        </p:nvPicPr>
        <p:blipFill>
          <a:blip r:embed="rId3">
            <a:alphaModFix/>
          </a:blip>
          <a:stretch>
            <a:fillRect/>
          </a:stretch>
        </p:blipFill>
        <p:spPr>
          <a:xfrm>
            <a:off x="5401411" y="1828368"/>
            <a:ext cx="1389176" cy="1352328"/>
          </a:xfrm>
          <a:prstGeom prst="rect">
            <a:avLst/>
          </a:prstGeom>
          <a:noFill/>
          <a:ln>
            <a:noFill/>
          </a:ln>
        </p:spPr>
      </p:pic>
      <p:sp>
        <p:nvSpPr>
          <p:cNvPr id="2" name="Rectangle 1"/>
          <p:cNvSpPr/>
          <p:nvPr/>
        </p:nvSpPr>
        <p:spPr>
          <a:xfrm>
            <a:off x="639618" y="5244691"/>
            <a:ext cx="6752169" cy="735714"/>
          </a:xfrm>
          <a:prstGeom prst="rect">
            <a:avLst/>
          </a:prstGeom>
        </p:spPr>
        <p:txBody>
          <a:bodyPr wrap="none">
            <a:spAutoFit/>
          </a:bodyPr>
          <a:lstStyle/>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Generates predictions using Linear Regression.</a:t>
            </a:r>
          </a:p>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Outputs predicted ratings.</a:t>
            </a:r>
            <a:endParaRPr lang="en-US" sz="2133" dirty="0"/>
          </a:p>
        </p:txBody>
      </p:sp>
      <p:pic>
        <p:nvPicPr>
          <p:cNvPr id="3" name="Picture 2"/>
          <p:cNvPicPr>
            <a:picLocks noChangeAspect="1"/>
          </p:cNvPicPr>
          <p:nvPr/>
        </p:nvPicPr>
        <p:blipFill>
          <a:blip r:embed="rId4"/>
          <a:stretch>
            <a:fillRect/>
          </a:stretch>
        </p:blipFill>
        <p:spPr>
          <a:xfrm>
            <a:off x="3288322" y="2571406"/>
            <a:ext cx="5615353" cy="701265"/>
          </a:xfrm>
          <a:prstGeom prst="rect">
            <a:avLst/>
          </a:prstGeom>
        </p:spPr>
      </p:pic>
    </p:spTree>
    <p:extLst>
      <p:ext uri="{BB962C8B-B14F-4D97-AF65-F5344CB8AC3E}">
        <p14:creationId xmlns:p14="http://schemas.microsoft.com/office/powerpoint/2010/main" val="5451489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73" name="Google Shape;173;p15"/>
          <p:cNvSpPr txBox="1"/>
          <p:nvPr/>
        </p:nvSpPr>
        <p:spPr>
          <a:xfrm>
            <a:off x="639618" y="480905"/>
            <a:ext cx="7750620" cy="482568"/>
          </a:xfrm>
          <a:prstGeom prst="rect">
            <a:avLst/>
          </a:prstGeom>
          <a:noFill/>
          <a:ln>
            <a:noFill/>
          </a:ln>
        </p:spPr>
        <p:txBody>
          <a:bodyPr spcFirstLastPara="1" wrap="square" lIns="0" tIns="0" rIns="0" bIns="0" anchor="t" anchorCtr="0">
            <a:spAutoFit/>
          </a:bodyPr>
          <a:lstStyle/>
          <a:p>
            <a:pPr>
              <a:lnSpc>
                <a:spcPct val="97999"/>
              </a:lnSpc>
            </a:pPr>
            <a:r>
              <a:rPr lang="en-US" sz="3200" b="1" dirty="0">
                <a:solidFill>
                  <a:srgbClr val="26485B"/>
                </a:solidFill>
                <a:latin typeface="Fira Sans"/>
                <a:sym typeface="Fira Sans"/>
              </a:rPr>
              <a:t>Evaluating Accuracy</a:t>
            </a:r>
            <a:endParaRPr sz="3200" dirty="0"/>
          </a:p>
        </p:txBody>
      </p:sp>
      <p:cxnSp>
        <p:nvCxnSpPr>
          <p:cNvPr id="183" name="Google Shape;183;p15"/>
          <p:cNvCxnSpPr/>
          <p:nvPr/>
        </p:nvCxnSpPr>
        <p:spPr>
          <a:xfrm>
            <a:off x="0" y="6845300"/>
            <a:ext cx="12192000" cy="0"/>
          </a:xfrm>
          <a:prstGeom prst="straightConnector1">
            <a:avLst/>
          </a:prstGeom>
          <a:noFill/>
          <a:ln w="152400" cap="flat" cmpd="sng">
            <a:solidFill>
              <a:srgbClr val="284359"/>
            </a:solidFill>
            <a:prstDash val="solid"/>
            <a:round/>
            <a:headEnd type="none" w="sm" len="sm"/>
            <a:tailEnd type="none" w="sm" len="sm"/>
          </a:ln>
        </p:spPr>
      </p:cxnSp>
      <p:pic>
        <p:nvPicPr>
          <p:cNvPr id="185" name="Google Shape;185;p15"/>
          <p:cNvPicPr preferRelativeResize="0"/>
          <p:nvPr/>
        </p:nvPicPr>
        <p:blipFill>
          <a:blip r:embed="rId3">
            <a:alphaModFix/>
          </a:blip>
          <a:stretch>
            <a:fillRect/>
          </a:stretch>
        </p:blipFill>
        <p:spPr>
          <a:xfrm>
            <a:off x="5401411" y="1828368"/>
            <a:ext cx="1389176" cy="1352328"/>
          </a:xfrm>
          <a:prstGeom prst="rect">
            <a:avLst/>
          </a:prstGeom>
          <a:noFill/>
          <a:ln>
            <a:noFill/>
          </a:ln>
        </p:spPr>
      </p:pic>
      <p:sp>
        <p:nvSpPr>
          <p:cNvPr id="2" name="Rectangle 1"/>
          <p:cNvSpPr/>
          <p:nvPr/>
        </p:nvSpPr>
        <p:spPr>
          <a:xfrm>
            <a:off x="639618" y="5244691"/>
            <a:ext cx="5660524" cy="735714"/>
          </a:xfrm>
          <a:prstGeom prst="rect">
            <a:avLst/>
          </a:prstGeom>
        </p:spPr>
        <p:txBody>
          <a:bodyPr wrap="none">
            <a:spAutoFit/>
          </a:bodyPr>
          <a:lstStyle/>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Computes RMSE and R2 for evaluation.</a:t>
            </a:r>
          </a:p>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Measures error and fit.</a:t>
            </a:r>
            <a:endParaRPr lang="en-US" sz="2133" dirty="0"/>
          </a:p>
        </p:txBody>
      </p:sp>
      <p:pic>
        <p:nvPicPr>
          <p:cNvPr id="4" name="Picture 3"/>
          <p:cNvPicPr>
            <a:picLocks noChangeAspect="1"/>
          </p:cNvPicPr>
          <p:nvPr/>
        </p:nvPicPr>
        <p:blipFill>
          <a:blip r:embed="rId4"/>
          <a:stretch>
            <a:fillRect/>
          </a:stretch>
        </p:blipFill>
        <p:spPr>
          <a:xfrm>
            <a:off x="3245872" y="2206870"/>
            <a:ext cx="5700254" cy="1477108"/>
          </a:xfrm>
          <a:prstGeom prst="rect">
            <a:avLst/>
          </a:prstGeom>
        </p:spPr>
      </p:pic>
    </p:spTree>
    <p:extLst>
      <p:ext uri="{BB962C8B-B14F-4D97-AF65-F5344CB8AC3E}">
        <p14:creationId xmlns:p14="http://schemas.microsoft.com/office/powerpoint/2010/main" val="15704067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73" name="Google Shape;173;p15"/>
          <p:cNvSpPr txBox="1"/>
          <p:nvPr/>
        </p:nvSpPr>
        <p:spPr>
          <a:xfrm>
            <a:off x="639618" y="480905"/>
            <a:ext cx="7750620" cy="965136"/>
          </a:xfrm>
          <a:prstGeom prst="rect">
            <a:avLst/>
          </a:prstGeom>
          <a:noFill/>
          <a:ln>
            <a:noFill/>
          </a:ln>
        </p:spPr>
        <p:txBody>
          <a:bodyPr spcFirstLastPara="1" wrap="square" lIns="0" tIns="0" rIns="0" bIns="0" anchor="t" anchorCtr="0">
            <a:spAutoFit/>
          </a:bodyPr>
          <a:lstStyle/>
          <a:p>
            <a:pPr>
              <a:lnSpc>
                <a:spcPct val="97999"/>
              </a:lnSpc>
            </a:pPr>
            <a:r>
              <a:rPr lang="en-US" sz="3200" b="1" dirty="0">
                <a:solidFill>
                  <a:srgbClr val="26485B"/>
                </a:solidFill>
                <a:latin typeface="Fira Sans"/>
                <a:sym typeface="Fira Sans"/>
              </a:rPr>
              <a:t>Precision, Recall, and F1-Score (Not Applicable for Regression)</a:t>
            </a:r>
            <a:endParaRPr sz="3200" dirty="0"/>
          </a:p>
        </p:txBody>
      </p:sp>
      <p:cxnSp>
        <p:nvCxnSpPr>
          <p:cNvPr id="183" name="Google Shape;183;p15"/>
          <p:cNvCxnSpPr/>
          <p:nvPr/>
        </p:nvCxnSpPr>
        <p:spPr>
          <a:xfrm>
            <a:off x="0" y="6845300"/>
            <a:ext cx="12192000" cy="0"/>
          </a:xfrm>
          <a:prstGeom prst="straightConnector1">
            <a:avLst/>
          </a:prstGeom>
          <a:noFill/>
          <a:ln w="152400" cap="flat" cmpd="sng">
            <a:solidFill>
              <a:srgbClr val="284359"/>
            </a:solidFill>
            <a:prstDash val="solid"/>
            <a:round/>
            <a:headEnd type="none" w="sm" len="sm"/>
            <a:tailEnd type="none" w="sm" len="sm"/>
          </a:ln>
        </p:spPr>
      </p:cxnSp>
      <p:pic>
        <p:nvPicPr>
          <p:cNvPr id="185" name="Google Shape;185;p15"/>
          <p:cNvPicPr preferRelativeResize="0"/>
          <p:nvPr/>
        </p:nvPicPr>
        <p:blipFill>
          <a:blip r:embed="rId3">
            <a:alphaModFix/>
          </a:blip>
          <a:stretch>
            <a:fillRect/>
          </a:stretch>
        </p:blipFill>
        <p:spPr>
          <a:xfrm>
            <a:off x="5401411" y="1828368"/>
            <a:ext cx="1389176" cy="1352328"/>
          </a:xfrm>
          <a:prstGeom prst="rect">
            <a:avLst/>
          </a:prstGeom>
          <a:noFill/>
          <a:ln>
            <a:noFill/>
          </a:ln>
        </p:spPr>
      </p:pic>
      <p:sp>
        <p:nvSpPr>
          <p:cNvPr id="2" name="Rectangle 1"/>
          <p:cNvSpPr/>
          <p:nvPr/>
        </p:nvSpPr>
        <p:spPr>
          <a:xfrm>
            <a:off x="639618" y="5244691"/>
            <a:ext cx="3557962" cy="735714"/>
          </a:xfrm>
          <a:prstGeom prst="rect">
            <a:avLst/>
          </a:prstGeom>
        </p:spPr>
        <p:txBody>
          <a:bodyPr wrap="none">
            <a:spAutoFit/>
          </a:bodyPr>
          <a:lstStyle/>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Clarifies inapplicability.</a:t>
            </a:r>
          </a:p>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Keeps slide consistent.</a:t>
            </a:r>
            <a:endParaRPr lang="en-US" sz="2133" dirty="0"/>
          </a:p>
        </p:txBody>
      </p:sp>
      <p:pic>
        <p:nvPicPr>
          <p:cNvPr id="3" name="Picture 2"/>
          <p:cNvPicPr>
            <a:picLocks noChangeAspect="1"/>
          </p:cNvPicPr>
          <p:nvPr/>
        </p:nvPicPr>
        <p:blipFill>
          <a:blip r:embed="rId4"/>
          <a:stretch>
            <a:fillRect/>
          </a:stretch>
        </p:blipFill>
        <p:spPr>
          <a:xfrm>
            <a:off x="1996083" y="2479431"/>
            <a:ext cx="8199831" cy="1083592"/>
          </a:xfrm>
          <a:prstGeom prst="rect">
            <a:avLst/>
          </a:prstGeom>
        </p:spPr>
      </p:pic>
    </p:spTree>
    <p:extLst>
      <p:ext uri="{BB962C8B-B14F-4D97-AF65-F5344CB8AC3E}">
        <p14:creationId xmlns:p14="http://schemas.microsoft.com/office/powerpoint/2010/main" val="32873615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73" name="Google Shape;173;p15"/>
          <p:cNvSpPr txBox="1"/>
          <p:nvPr/>
        </p:nvSpPr>
        <p:spPr>
          <a:xfrm>
            <a:off x="639618" y="480905"/>
            <a:ext cx="7750620" cy="482568"/>
          </a:xfrm>
          <a:prstGeom prst="rect">
            <a:avLst/>
          </a:prstGeom>
          <a:noFill/>
          <a:ln>
            <a:noFill/>
          </a:ln>
        </p:spPr>
        <p:txBody>
          <a:bodyPr spcFirstLastPara="1" wrap="square" lIns="0" tIns="0" rIns="0" bIns="0" anchor="t" anchorCtr="0">
            <a:spAutoFit/>
          </a:bodyPr>
          <a:lstStyle/>
          <a:p>
            <a:pPr>
              <a:lnSpc>
                <a:spcPct val="97999"/>
              </a:lnSpc>
            </a:pPr>
            <a:r>
              <a:rPr lang="en-US" sz="3200" b="1" dirty="0">
                <a:solidFill>
                  <a:srgbClr val="26485B"/>
                </a:solidFill>
                <a:latin typeface="Fira Sans"/>
                <a:sym typeface="Fira Sans"/>
              </a:rPr>
              <a:t>Performance Metrics Visualization</a:t>
            </a:r>
            <a:endParaRPr sz="3200" dirty="0"/>
          </a:p>
        </p:txBody>
      </p:sp>
      <p:cxnSp>
        <p:nvCxnSpPr>
          <p:cNvPr id="183" name="Google Shape;183;p15"/>
          <p:cNvCxnSpPr/>
          <p:nvPr/>
        </p:nvCxnSpPr>
        <p:spPr>
          <a:xfrm>
            <a:off x="0" y="6845300"/>
            <a:ext cx="12192000" cy="0"/>
          </a:xfrm>
          <a:prstGeom prst="straightConnector1">
            <a:avLst/>
          </a:prstGeom>
          <a:noFill/>
          <a:ln w="152400" cap="flat" cmpd="sng">
            <a:solidFill>
              <a:srgbClr val="284359"/>
            </a:solidFill>
            <a:prstDash val="solid"/>
            <a:round/>
            <a:headEnd type="none" w="sm" len="sm"/>
            <a:tailEnd type="none" w="sm" len="sm"/>
          </a:ln>
        </p:spPr>
      </p:cxnSp>
      <p:pic>
        <p:nvPicPr>
          <p:cNvPr id="185" name="Google Shape;185;p15"/>
          <p:cNvPicPr preferRelativeResize="0"/>
          <p:nvPr/>
        </p:nvPicPr>
        <p:blipFill>
          <a:blip r:embed="rId3">
            <a:alphaModFix/>
          </a:blip>
          <a:stretch>
            <a:fillRect/>
          </a:stretch>
        </p:blipFill>
        <p:spPr>
          <a:xfrm>
            <a:off x="5401411" y="1828368"/>
            <a:ext cx="1389176" cy="1352328"/>
          </a:xfrm>
          <a:prstGeom prst="rect">
            <a:avLst/>
          </a:prstGeom>
          <a:noFill/>
          <a:ln>
            <a:noFill/>
          </a:ln>
        </p:spPr>
      </p:pic>
      <p:sp>
        <p:nvSpPr>
          <p:cNvPr id="2" name="Rectangle 1"/>
          <p:cNvSpPr/>
          <p:nvPr/>
        </p:nvSpPr>
        <p:spPr>
          <a:xfrm>
            <a:off x="639618" y="5244691"/>
            <a:ext cx="5458417" cy="735714"/>
          </a:xfrm>
          <a:prstGeom prst="rect">
            <a:avLst/>
          </a:prstGeom>
        </p:spPr>
        <p:txBody>
          <a:bodyPr wrap="none">
            <a:spAutoFit/>
          </a:bodyPr>
          <a:lstStyle/>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Visualizes actual vs predicted ratings.</a:t>
            </a:r>
          </a:p>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Shows model fit.</a:t>
            </a:r>
            <a:endParaRPr lang="en-US" sz="2133" dirty="0"/>
          </a:p>
        </p:txBody>
      </p:sp>
      <p:pic>
        <p:nvPicPr>
          <p:cNvPr id="4" name="Picture 3"/>
          <p:cNvPicPr>
            <a:picLocks noChangeAspect="1"/>
          </p:cNvPicPr>
          <p:nvPr/>
        </p:nvPicPr>
        <p:blipFill>
          <a:blip r:embed="rId4"/>
          <a:stretch>
            <a:fillRect/>
          </a:stretch>
        </p:blipFill>
        <p:spPr>
          <a:xfrm>
            <a:off x="505597" y="1246908"/>
            <a:ext cx="5852667" cy="1432684"/>
          </a:xfrm>
          <a:prstGeom prst="rect">
            <a:avLst/>
          </a:prstGeom>
        </p:spPr>
      </p:pic>
      <p:pic>
        <p:nvPicPr>
          <p:cNvPr id="5" name="Picture 4"/>
          <p:cNvPicPr>
            <a:picLocks noChangeAspect="1"/>
          </p:cNvPicPr>
          <p:nvPr/>
        </p:nvPicPr>
        <p:blipFill>
          <a:blip r:embed="rId5"/>
          <a:stretch>
            <a:fillRect/>
          </a:stretch>
        </p:blipFill>
        <p:spPr>
          <a:xfrm>
            <a:off x="6358264" y="1135664"/>
            <a:ext cx="5706209" cy="4556015"/>
          </a:xfrm>
          <a:prstGeom prst="rect">
            <a:avLst/>
          </a:prstGeom>
        </p:spPr>
      </p:pic>
    </p:spTree>
    <p:extLst>
      <p:ext uri="{BB962C8B-B14F-4D97-AF65-F5344CB8AC3E}">
        <p14:creationId xmlns:p14="http://schemas.microsoft.com/office/powerpoint/2010/main" val="37969466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73" name="Google Shape;173;p15"/>
          <p:cNvSpPr txBox="1"/>
          <p:nvPr/>
        </p:nvSpPr>
        <p:spPr>
          <a:xfrm>
            <a:off x="639618" y="480905"/>
            <a:ext cx="7750620" cy="482568"/>
          </a:xfrm>
          <a:prstGeom prst="rect">
            <a:avLst/>
          </a:prstGeom>
          <a:noFill/>
          <a:ln>
            <a:noFill/>
          </a:ln>
        </p:spPr>
        <p:txBody>
          <a:bodyPr spcFirstLastPara="1" wrap="square" lIns="0" tIns="0" rIns="0" bIns="0" anchor="t" anchorCtr="0">
            <a:spAutoFit/>
          </a:bodyPr>
          <a:lstStyle/>
          <a:p>
            <a:pPr>
              <a:lnSpc>
                <a:spcPct val="97999"/>
              </a:lnSpc>
            </a:pPr>
            <a:r>
              <a:rPr lang="en-US" sz="3200" b="1" dirty="0">
                <a:solidFill>
                  <a:srgbClr val="26485B"/>
                </a:solidFill>
                <a:latin typeface="Fira Sans"/>
                <a:sym typeface="Fira Sans"/>
              </a:rPr>
              <a:t>Counter Plot Analysis</a:t>
            </a:r>
            <a:endParaRPr sz="3200" dirty="0"/>
          </a:p>
        </p:txBody>
      </p:sp>
      <p:cxnSp>
        <p:nvCxnSpPr>
          <p:cNvPr id="183" name="Google Shape;183;p15"/>
          <p:cNvCxnSpPr/>
          <p:nvPr/>
        </p:nvCxnSpPr>
        <p:spPr>
          <a:xfrm>
            <a:off x="0" y="6845300"/>
            <a:ext cx="12192000" cy="0"/>
          </a:xfrm>
          <a:prstGeom prst="straightConnector1">
            <a:avLst/>
          </a:prstGeom>
          <a:noFill/>
          <a:ln w="152400" cap="flat" cmpd="sng">
            <a:solidFill>
              <a:srgbClr val="284359"/>
            </a:solidFill>
            <a:prstDash val="solid"/>
            <a:round/>
            <a:headEnd type="none" w="sm" len="sm"/>
            <a:tailEnd type="none" w="sm" len="sm"/>
          </a:ln>
        </p:spPr>
      </p:cxnSp>
      <p:pic>
        <p:nvPicPr>
          <p:cNvPr id="185" name="Google Shape;185;p15"/>
          <p:cNvPicPr preferRelativeResize="0"/>
          <p:nvPr/>
        </p:nvPicPr>
        <p:blipFill>
          <a:blip r:embed="rId3">
            <a:alphaModFix/>
          </a:blip>
          <a:stretch>
            <a:fillRect/>
          </a:stretch>
        </p:blipFill>
        <p:spPr>
          <a:xfrm>
            <a:off x="5401411" y="1828368"/>
            <a:ext cx="1389176" cy="1352328"/>
          </a:xfrm>
          <a:prstGeom prst="rect">
            <a:avLst/>
          </a:prstGeom>
          <a:noFill/>
          <a:ln>
            <a:noFill/>
          </a:ln>
        </p:spPr>
      </p:pic>
      <p:sp>
        <p:nvSpPr>
          <p:cNvPr id="2" name="Rectangle 1"/>
          <p:cNvSpPr/>
          <p:nvPr/>
        </p:nvSpPr>
        <p:spPr>
          <a:xfrm>
            <a:off x="639618" y="5244691"/>
            <a:ext cx="4963218" cy="735714"/>
          </a:xfrm>
          <a:prstGeom prst="rect">
            <a:avLst/>
          </a:prstGeom>
        </p:spPr>
        <p:txBody>
          <a:bodyPr wrap="none">
            <a:spAutoFit/>
          </a:bodyPr>
          <a:lstStyle/>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Plots count of content by genre.</a:t>
            </a:r>
          </a:p>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Shows category-wise distribution.</a:t>
            </a:r>
            <a:endParaRPr lang="en-US" sz="2133" dirty="0"/>
          </a:p>
        </p:txBody>
      </p:sp>
      <p:pic>
        <p:nvPicPr>
          <p:cNvPr id="3" name="Picture 2"/>
          <p:cNvPicPr>
            <a:picLocks noChangeAspect="1"/>
          </p:cNvPicPr>
          <p:nvPr/>
        </p:nvPicPr>
        <p:blipFill>
          <a:blip r:embed="rId4"/>
          <a:stretch>
            <a:fillRect/>
          </a:stretch>
        </p:blipFill>
        <p:spPr>
          <a:xfrm>
            <a:off x="633760" y="1269985"/>
            <a:ext cx="4023709" cy="1234547"/>
          </a:xfrm>
          <a:prstGeom prst="rect">
            <a:avLst/>
          </a:prstGeom>
        </p:spPr>
      </p:pic>
      <p:pic>
        <p:nvPicPr>
          <p:cNvPr id="6" name="Picture 5"/>
          <p:cNvPicPr>
            <a:picLocks noChangeAspect="1"/>
          </p:cNvPicPr>
          <p:nvPr/>
        </p:nvPicPr>
        <p:blipFill>
          <a:blip r:embed="rId5"/>
          <a:stretch>
            <a:fillRect/>
          </a:stretch>
        </p:blipFill>
        <p:spPr>
          <a:xfrm>
            <a:off x="4785391" y="1185237"/>
            <a:ext cx="7209693" cy="3641740"/>
          </a:xfrm>
          <a:prstGeom prst="rect">
            <a:avLst/>
          </a:prstGeom>
        </p:spPr>
      </p:pic>
    </p:spTree>
    <p:extLst>
      <p:ext uri="{BB962C8B-B14F-4D97-AF65-F5344CB8AC3E}">
        <p14:creationId xmlns:p14="http://schemas.microsoft.com/office/powerpoint/2010/main" val="36917521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73" name="Google Shape;173;p15"/>
          <p:cNvSpPr txBox="1"/>
          <p:nvPr/>
        </p:nvSpPr>
        <p:spPr>
          <a:xfrm>
            <a:off x="639618" y="480905"/>
            <a:ext cx="7750620" cy="482568"/>
          </a:xfrm>
          <a:prstGeom prst="rect">
            <a:avLst/>
          </a:prstGeom>
          <a:noFill/>
          <a:ln>
            <a:noFill/>
          </a:ln>
        </p:spPr>
        <p:txBody>
          <a:bodyPr spcFirstLastPara="1" wrap="square" lIns="0" tIns="0" rIns="0" bIns="0" anchor="t" anchorCtr="0">
            <a:spAutoFit/>
          </a:bodyPr>
          <a:lstStyle/>
          <a:p>
            <a:pPr>
              <a:lnSpc>
                <a:spcPct val="97999"/>
              </a:lnSpc>
            </a:pPr>
            <a:r>
              <a:rPr lang="en-US" sz="3200" b="1" dirty="0">
                <a:solidFill>
                  <a:srgbClr val="26485B"/>
                </a:solidFill>
                <a:latin typeface="Fira Sans"/>
                <a:sym typeface="Fira Sans"/>
              </a:rPr>
              <a:t>Grouping Data</a:t>
            </a:r>
            <a:endParaRPr sz="3200" dirty="0"/>
          </a:p>
        </p:txBody>
      </p:sp>
      <p:cxnSp>
        <p:nvCxnSpPr>
          <p:cNvPr id="183" name="Google Shape;183;p15"/>
          <p:cNvCxnSpPr/>
          <p:nvPr/>
        </p:nvCxnSpPr>
        <p:spPr>
          <a:xfrm>
            <a:off x="0" y="6845300"/>
            <a:ext cx="12192000" cy="0"/>
          </a:xfrm>
          <a:prstGeom prst="straightConnector1">
            <a:avLst/>
          </a:prstGeom>
          <a:noFill/>
          <a:ln w="152400" cap="flat" cmpd="sng">
            <a:solidFill>
              <a:srgbClr val="284359"/>
            </a:solidFill>
            <a:prstDash val="solid"/>
            <a:round/>
            <a:headEnd type="none" w="sm" len="sm"/>
            <a:tailEnd type="none" w="sm" len="sm"/>
          </a:ln>
        </p:spPr>
      </p:cxnSp>
      <p:pic>
        <p:nvPicPr>
          <p:cNvPr id="185" name="Google Shape;185;p15"/>
          <p:cNvPicPr preferRelativeResize="0"/>
          <p:nvPr/>
        </p:nvPicPr>
        <p:blipFill>
          <a:blip r:embed="rId3">
            <a:alphaModFix/>
          </a:blip>
          <a:stretch>
            <a:fillRect/>
          </a:stretch>
        </p:blipFill>
        <p:spPr>
          <a:xfrm>
            <a:off x="5401411" y="1828368"/>
            <a:ext cx="1389176" cy="1352328"/>
          </a:xfrm>
          <a:prstGeom prst="rect">
            <a:avLst/>
          </a:prstGeom>
          <a:noFill/>
          <a:ln>
            <a:noFill/>
          </a:ln>
        </p:spPr>
      </p:pic>
      <p:sp>
        <p:nvSpPr>
          <p:cNvPr id="2" name="Rectangle 1"/>
          <p:cNvSpPr/>
          <p:nvPr/>
        </p:nvSpPr>
        <p:spPr>
          <a:xfrm>
            <a:off x="639618" y="5244691"/>
            <a:ext cx="6086923" cy="735714"/>
          </a:xfrm>
          <a:prstGeom prst="rect">
            <a:avLst/>
          </a:prstGeom>
        </p:spPr>
        <p:txBody>
          <a:bodyPr wrap="none">
            <a:spAutoFit/>
          </a:bodyPr>
          <a:lstStyle/>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Groups data and computes average rating.</a:t>
            </a:r>
          </a:p>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Provides aggregated insights.</a:t>
            </a:r>
            <a:endParaRPr lang="en-US" sz="2133" dirty="0"/>
          </a:p>
        </p:txBody>
      </p:sp>
      <p:pic>
        <p:nvPicPr>
          <p:cNvPr id="4" name="Picture 3"/>
          <p:cNvPicPr>
            <a:picLocks noChangeAspect="1"/>
          </p:cNvPicPr>
          <p:nvPr/>
        </p:nvPicPr>
        <p:blipFill>
          <a:blip r:embed="rId4"/>
          <a:stretch>
            <a:fillRect/>
          </a:stretch>
        </p:blipFill>
        <p:spPr>
          <a:xfrm>
            <a:off x="3059166" y="1224998"/>
            <a:ext cx="6073666" cy="3482642"/>
          </a:xfrm>
          <a:prstGeom prst="rect">
            <a:avLst/>
          </a:prstGeom>
        </p:spPr>
      </p:pic>
    </p:spTree>
    <p:extLst>
      <p:ext uri="{BB962C8B-B14F-4D97-AF65-F5344CB8AC3E}">
        <p14:creationId xmlns:p14="http://schemas.microsoft.com/office/powerpoint/2010/main" val="596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73" name="Google Shape;173;p15"/>
          <p:cNvSpPr txBox="1"/>
          <p:nvPr/>
        </p:nvSpPr>
        <p:spPr>
          <a:xfrm>
            <a:off x="639618" y="480905"/>
            <a:ext cx="7750620" cy="482568"/>
          </a:xfrm>
          <a:prstGeom prst="rect">
            <a:avLst/>
          </a:prstGeom>
          <a:noFill/>
          <a:ln>
            <a:noFill/>
          </a:ln>
        </p:spPr>
        <p:txBody>
          <a:bodyPr spcFirstLastPara="1" wrap="square" lIns="0" tIns="0" rIns="0" bIns="0" anchor="t" anchorCtr="0">
            <a:spAutoFit/>
          </a:bodyPr>
          <a:lstStyle/>
          <a:p>
            <a:pPr>
              <a:lnSpc>
                <a:spcPct val="97999"/>
              </a:lnSpc>
            </a:pPr>
            <a:r>
              <a:rPr lang="en-US" sz="3200" b="1" dirty="0">
                <a:solidFill>
                  <a:srgbClr val="26485B"/>
                </a:solidFill>
                <a:latin typeface="Fira Sans"/>
                <a:sym typeface="Fira Sans"/>
              </a:rPr>
              <a:t>PCA (Principal Component Analysis)</a:t>
            </a:r>
            <a:endParaRPr sz="3200" dirty="0"/>
          </a:p>
        </p:txBody>
      </p:sp>
      <p:cxnSp>
        <p:nvCxnSpPr>
          <p:cNvPr id="183" name="Google Shape;183;p15"/>
          <p:cNvCxnSpPr/>
          <p:nvPr/>
        </p:nvCxnSpPr>
        <p:spPr>
          <a:xfrm>
            <a:off x="0" y="6845300"/>
            <a:ext cx="12192000" cy="0"/>
          </a:xfrm>
          <a:prstGeom prst="straightConnector1">
            <a:avLst/>
          </a:prstGeom>
          <a:noFill/>
          <a:ln w="152400" cap="flat" cmpd="sng">
            <a:solidFill>
              <a:srgbClr val="284359"/>
            </a:solidFill>
            <a:prstDash val="solid"/>
            <a:round/>
            <a:headEnd type="none" w="sm" len="sm"/>
            <a:tailEnd type="none" w="sm" len="sm"/>
          </a:ln>
        </p:spPr>
      </p:cxnSp>
      <p:pic>
        <p:nvPicPr>
          <p:cNvPr id="185" name="Google Shape;185;p15"/>
          <p:cNvPicPr preferRelativeResize="0"/>
          <p:nvPr/>
        </p:nvPicPr>
        <p:blipFill>
          <a:blip r:embed="rId3">
            <a:alphaModFix/>
          </a:blip>
          <a:stretch>
            <a:fillRect/>
          </a:stretch>
        </p:blipFill>
        <p:spPr>
          <a:xfrm>
            <a:off x="5401411" y="1828368"/>
            <a:ext cx="1389176" cy="1352328"/>
          </a:xfrm>
          <a:prstGeom prst="rect">
            <a:avLst/>
          </a:prstGeom>
          <a:noFill/>
          <a:ln>
            <a:noFill/>
          </a:ln>
        </p:spPr>
      </p:pic>
      <p:sp>
        <p:nvSpPr>
          <p:cNvPr id="2" name="Rectangle 1"/>
          <p:cNvSpPr/>
          <p:nvPr/>
        </p:nvSpPr>
        <p:spPr>
          <a:xfrm>
            <a:off x="460008" y="5373872"/>
            <a:ext cx="6330579" cy="735714"/>
          </a:xfrm>
          <a:prstGeom prst="rect">
            <a:avLst/>
          </a:prstGeom>
        </p:spPr>
        <p:txBody>
          <a:bodyPr wrap="none">
            <a:spAutoFit/>
          </a:bodyPr>
          <a:lstStyle/>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Reduces features to 2D and visualizes.</a:t>
            </a:r>
          </a:p>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Shows variance explained by components.</a:t>
            </a:r>
            <a:endParaRPr lang="en-US" sz="2133" dirty="0"/>
          </a:p>
        </p:txBody>
      </p:sp>
      <p:pic>
        <p:nvPicPr>
          <p:cNvPr id="3" name="Picture 2"/>
          <p:cNvPicPr>
            <a:picLocks noChangeAspect="1"/>
          </p:cNvPicPr>
          <p:nvPr/>
        </p:nvPicPr>
        <p:blipFill>
          <a:blip r:embed="rId4"/>
          <a:stretch>
            <a:fillRect/>
          </a:stretch>
        </p:blipFill>
        <p:spPr>
          <a:xfrm>
            <a:off x="321273" y="1177034"/>
            <a:ext cx="5342083" cy="1988992"/>
          </a:xfrm>
          <a:prstGeom prst="rect">
            <a:avLst/>
          </a:prstGeom>
        </p:spPr>
      </p:pic>
      <p:pic>
        <p:nvPicPr>
          <p:cNvPr id="5" name="Picture 4"/>
          <p:cNvPicPr>
            <a:picLocks noChangeAspect="1"/>
          </p:cNvPicPr>
          <p:nvPr/>
        </p:nvPicPr>
        <p:blipFill>
          <a:blip r:embed="rId5"/>
          <a:stretch>
            <a:fillRect/>
          </a:stretch>
        </p:blipFill>
        <p:spPr>
          <a:xfrm>
            <a:off x="5993422" y="1157880"/>
            <a:ext cx="6066694" cy="4215992"/>
          </a:xfrm>
          <a:prstGeom prst="rect">
            <a:avLst/>
          </a:prstGeom>
        </p:spPr>
      </p:pic>
    </p:spTree>
    <p:extLst>
      <p:ext uri="{BB962C8B-B14F-4D97-AF65-F5344CB8AC3E}">
        <p14:creationId xmlns:p14="http://schemas.microsoft.com/office/powerpoint/2010/main" val="3264071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73" name="Google Shape;173;p15"/>
          <p:cNvSpPr txBox="1"/>
          <p:nvPr/>
        </p:nvSpPr>
        <p:spPr>
          <a:xfrm>
            <a:off x="639618" y="480905"/>
            <a:ext cx="7750620" cy="482568"/>
          </a:xfrm>
          <a:prstGeom prst="rect">
            <a:avLst/>
          </a:prstGeom>
          <a:noFill/>
          <a:ln>
            <a:noFill/>
          </a:ln>
        </p:spPr>
        <p:txBody>
          <a:bodyPr spcFirstLastPara="1" wrap="square" lIns="0" tIns="0" rIns="0" bIns="0" anchor="t" anchorCtr="0">
            <a:spAutoFit/>
          </a:bodyPr>
          <a:lstStyle/>
          <a:p>
            <a:pPr>
              <a:lnSpc>
                <a:spcPct val="97999"/>
              </a:lnSpc>
            </a:pPr>
            <a:r>
              <a:rPr lang="en-US" sz="3200" b="1" dirty="0">
                <a:solidFill>
                  <a:srgbClr val="26485B"/>
                </a:solidFill>
                <a:latin typeface="Fira Sans"/>
                <a:sym typeface="Fira Sans"/>
              </a:rPr>
              <a:t>PCA (Principal Component Analysis)</a:t>
            </a:r>
            <a:endParaRPr sz="3200" dirty="0"/>
          </a:p>
        </p:txBody>
      </p:sp>
      <p:cxnSp>
        <p:nvCxnSpPr>
          <p:cNvPr id="183" name="Google Shape;183;p15"/>
          <p:cNvCxnSpPr/>
          <p:nvPr/>
        </p:nvCxnSpPr>
        <p:spPr>
          <a:xfrm>
            <a:off x="0" y="6845300"/>
            <a:ext cx="12192000" cy="0"/>
          </a:xfrm>
          <a:prstGeom prst="straightConnector1">
            <a:avLst/>
          </a:prstGeom>
          <a:noFill/>
          <a:ln w="152400" cap="flat" cmpd="sng">
            <a:solidFill>
              <a:srgbClr val="284359"/>
            </a:solidFill>
            <a:prstDash val="solid"/>
            <a:round/>
            <a:headEnd type="none" w="sm" len="sm"/>
            <a:tailEnd type="none" w="sm" len="sm"/>
          </a:ln>
        </p:spPr>
      </p:cxnSp>
      <p:pic>
        <p:nvPicPr>
          <p:cNvPr id="185" name="Google Shape;185;p15"/>
          <p:cNvPicPr preferRelativeResize="0"/>
          <p:nvPr/>
        </p:nvPicPr>
        <p:blipFill>
          <a:blip r:embed="rId3">
            <a:alphaModFix/>
          </a:blip>
          <a:stretch>
            <a:fillRect/>
          </a:stretch>
        </p:blipFill>
        <p:spPr>
          <a:xfrm>
            <a:off x="5401411" y="1828368"/>
            <a:ext cx="1389176" cy="1352328"/>
          </a:xfrm>
          <a:prstGeom prst="rect">
            <a:avLst/>
          </a:prstGeom>
          <a:noFill/>
          <a:ln>
            <a:noFill/>
          </a:ln>
        </p:spPr>
      </p:pic>
      <p:sp>
        <p:nvSpPr>
          <p:cNvPr id="2" name="Rectangle 1"/>
          <p:cNvSpPr/>
          <p:nvPr/>
        </p:nvSpPr>
        <p:spPr>
          <a:xfrm>
            <a:off x="460008" y="5373872"/>
            <a:ext cx="5731056" cy="735714"/>
          </a:xfrm>
          <a:prstGeom prst="rect">
            <a:avLst/>
          </a:prstGeom>
        </p:spPr>
        <p:txBody>
          <a:bodyPr wrap="none">
            <a:spAutoFit/>
          </a:bodyPr>
          <a:lstStyle/>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Adapts Bollinger Bands for rating trend.</a:t>
            </a:r>
          </a:p>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Shows volatility over time.</a:t>
            </a:r>
            <a:endParaRPr lang="en-US" sz="2133" dirty="0"/>
          </a:p>
        </p:txBody>
      </p:sp>
      <p:pic>
        <p:nvPicPr>
          <p:cNvPr id="4" name="Picture 3"/>
          <p:cNvPicPr>
            <a:picLocks noChangeAspect="1"/>
          </p:cNvPicPr>
          <p:nvPr/>
        </p:nvPicPr>
        <p:blipFill>
          <a:blip r:embed="rId4"/>
          <a:stretch>
            <a:fillRect/>
          </a:stretch>
        </p:blipFill>
        <p:spPr>
          <a:xfrm>
            <a:off x="734865" y="2045850"/>
            <a:ext cx="10722269" cy="2766300"/>
          </a:xfrm>
          <a:prstGeom prst="rect">
            <a:avLst/>
          </a:prstGeom>
        </p:spPr>
      </p:pic>
    </p:spTree>
    <p:extLst>
      <p:ext uri="{BB962C8B-B14F-4D97-AF65-F5344CB8AC3E}">
        <p14:creationId xmlns:p14="http://schemas.microsoft.com/office/powerpoint/2010/main" val="19081613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73" name="Google Shape;173;p15"/>
          <p:cNvSpPr txBox="1"/>
          <p:nvPr/>
        </p:nvSpPr>
        <p:spPr>
          <a:xfrm>
            <a:off x="630826" y="490496"/>
            <a:ext cx="7750620" cy="542906"/>
          </a:xfrm>
          <a:prstGeom prst="rect">
            <a:avLst/>
          </a:prstGeom>
          <a:noFill/>
          <a:ln>
            <a:noFill/>
          </a:ln>
        </p:spPr>
        <p:txBody>
          <a:bodyPr spcFirstLastPara="1" wrap="square" lIns="0" tIns="0" rIns="0" bIns="0" anchor="t" anchorCtr="0">
            <a:spAutoFit/>
          </a:bodyPr>
          <a:lstStyle/>
          <a:p>
            <a:pPr>
              <a:lnSpc>
                <a:spcPct val="97999"/>
              </a:lnSpc>
            </a:pPr>
            <a:r>
              <a:rPr lang="en-US" sz="3600" b="1" dirty="0">
                <a:solidFill>
                  <a:srgbClr val="26485B"/>
                </a:solidFill>
                <a:latin typeface="Fira Sans"/>
                <a:sym typeface="Fira Sans"/>
              </a:rPr>
              <a:t>PCA Diagram</a:t>
            </a:r>
            <a:endParaRPr sz="3600" dirty="0"/>
          </a:p>
        </p:txBody>
      </p:sp>
      <p:cxnSp>
        <p:nvCxnSpPr>
          <p:cNvPr id="183" name="Google Shape;183;p15"/>
          <p:cNvCxnSpPr/>
          <p:nvPr/>
        </p:nvCxnSpPr>
        <p:spPr>
          <a:xfrm>
            <a:off x="0" y="6845300"/>
            <a:ext cx="12192000" cy="0"/>
          </a:xfrm>
          <a:prstGeom prst="straightConnector1">
            <a:avLst/>
          </a:prstGeom>
          <a:noFill/>
          <a:ln w="152400" cap="flat" cmpd="sng">
            <a:solidFill>
              <a:srgbClr val="284359"/>
            </a:solidFill>
            <a:prstDash val="solid"/>
            <a:round/>
            <a:headEnd type="none" w="sm" len="sm"/>
            <a:tailEnd type="none" w="sm" len="sm"/>
          </a:ln>
        </p:spPr>
      </p:cxnSp>
      <p:pic>
        <p:nvPicPr>
          <p:cNvPr id="185" name="Google Shape;185;p15"/>
          <p:cNvPicPr preferRelativeResize="0"/>
          <p:nvPr/>
        </p:nvPicPr>
        <p:blipFill>
          <a:blip r:embed="rId3">
            <a:alphaModFix/>
          </a:blip>
          <a:stretch>
            <a:fillRect/>
          </a:stretch>
        </p:blipFill>
        <p:spPr>
          <a:xfrm>
            <a:off x="5401411" y="1828368"/>
            <a:ext cx="1389176" cy="1352328"/>
          </a:xfrm>
          <a:prstGeom prst="rect">
            <a:avLst/>
          </a:prstGeom>
          <a:noFill/>
          <a:ln>
            <a:noFill/>
          </a:ln>
        </p:spPr>
      </p:pic>
      <p:pic>
        <p:nvPicPr>
          <p:cNvPr id="3" name="Picture 2"/>
          <p:cNvPicPr>
            <a:picLocks noChangeAspect="1"/>
          </p:cNvPicPr>
          <p:nvPr/>
        </p:nvPicPr>
        <p:blipFill>
          <a:blip r:embed="rId4"/>
          <a:stretch>
            <a:fillRect/>
          </a:stretch>
        </p:blipFill>
        <p:spPr>
          <a:xfrm>
            <a:off x="1493120" y="1033402"/>
            <a:ext cx="9205758" cy="5487313"/>
          </a:xfrm>
          <a:prstGeom prst="rect">
            <a:avLst/>
          </a:prstGeom>
        </p:spPr>
      </p:pic>
    </p:spTree>
    <p:extLst>
      <p:ext uri="{BB962C8B-B14F-4D97-AF65-F5344CB8AC3E}">
        <p14:creationId xmlns:p14="http://schemas.microsoft.com/office/powerpoint/2010/main" val="25213054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73" name="Google Shape;173;p15"/>
          <p:cNvSpPr txBox="1"/>
          <p:nvPr/>
        </p:nvSpPr>
        <p:spPr>
          <a:xfrm>
            <a:off x="639618" y="490496"/>
            <a:ext cx="7750620" cy="542906"/>
          </a:xfrm>
          <a:prstGeom prst="rect">
            <a:avLst/>
          </a:prstGeom>
          <a:noFill/>
          <a:ln>
            <a:noFill/>
          </a:ln>
        </p:spPr>
        <p:txBody>
          <a:bodyPr spcFirstLastPara="1" wrap="square" lIns="0" tIns="0" rIns="0" bIns="0" anchor="t" anchorCtr="0">
            <a:spAutoFit/>
          </a:bodyPr>
          <a:lstStyle/>
          <a:p>
            <a:pPr>
              <a:lnSpc>
                <a:spcPct val="97999"/>
              </a:lnSpc>
            </a:pPr>
            <a:r>
              <a:rPr lang="en-US" sz="3600" b="1">
                <a:solidFill>
                  <a:srgbClr val="26485B"/>
                </a:solidFill>
                <a:latin typeface="Fira Sans"/>
                <a:sym typeface="Fira Sans"/>
              </a:rPr>
              <a:t>Confusion Matrix</a:t>
            </a:r>
            <a:endParaRPr sz="3600" dirty="0"/>
          </a:p>
        </p:txBody>
      </p:sp>
      <p:cxnSp>
        <p:nvCxnSpPr>
          <p:cNvPr id="183" name="Google Shape;183;p15"/>
          <p:cNvCxnSpPr/>
          <p:nvPr/>
        </p:nvCxnSpPr>
        <p:spPr>
          <a:xfrm>
            <a:off x="0" y="6845300"/>
            <a:ext cx="12192000" cy="0"/>
          </a:xfrm>
          <a:prstGeom prst="straightConnector1">
            <a:avLst/>
          </a:prstGeom>
          <a:noFill/>
          <a:ln w="152400" cap="flat" cmpd="sng">
            <a:solidFill>
              <a:srgbClr val="284359"/>
            </a:solidFill>
            <a:prstDash val="solid"/>
            <a:round/>
            <a:headEnd type="none" w="sm" len="sm"/>
            <a:tailEnd type="none" w="sm" len="sm"/>
          </a:ln>
        </p:spPr>
      </p:cxnSp>
      <p:pic>
        <p:nvPicPr>
          <p:cNvPr id="185" name="Google Shape;185;p15"/>
          <p:cNvPicPr preferRelativeResize="0"/>
          <p:nvPr/>
        </p:nvPicPr>
        <p:blipFill>
          <a:blip r:embed="rId3">
            <a:alphaModFix/>
          </a:blip>
          <a:stretch>
            <a:fillRect/>
          </a:stretch>
        </p:blipFill>
        <p:spPr>
          <a:xfrm>
            <a:off x="5401411" y="1828368"/>
            <a:ext cx="1389176" cy="1352328"/>
          </a:xfrm>
          <a:prstGeom prst="rect">
            <a:avLst/>
          </a:prstGeom>
          <a:noFill/>
          <a:ln>
            <a:noFill/>
          </a:ln>
        </p:spPr>
      </p:pic>
      <p:pic>
        <p:nvPicPr>
          <p:cNvPr id="2" name="Picture 1"/>
          <p:cNvPicPr>
            <a:picLocks noChangeAspect="1"/>
          </p:cNvPicPr>
          <p:nvPr/>
        </p:nvPicPr>
        <p:blipFill>
          <a:blip r:embed="rId4"/>
          <a:stretch>
            <a:fillRect/>
          </a:stretch>
        </p:blipFill>
        <p:spPr>
          <a:xfrm>
            <a:off x="2579952" y="2382716"/>
            <a:ext cx="6873836" cy="1178170"/>
          </a:xfrm>
          <a:prstGeom prst="rect">
            <a:avLst/>
          </a:prstGeom>
        </p:spPr>
      </p:pic>
      <p:sp>
        <p:nvSpPr>
          <p:cNvPr id="3" name="Rectangle 2"/>
          <p:cNvSpPr/>
          <p:nvPr/>
        </p:nvSpPr>
        <p:spPr>
          <a:xfrm>
            <a:off x="639618" y="5327010"/>
            <a:ext cx="6096000" cy="635302"/>
          </a:xfrm>
          <a:prstGeom prst="rect">
            <a:avLst/>
          </a:prstGeom>
        </p:spPr>
        <p:txBody>
          <a:bodyPr>
            <a:spAutoFit/>
          </a:bodyPr>
          <a:lstStyle/>
          <a:p>
            <a:pPr marL="342900" lvl="0" indent="-342900">
              <a:lnSpc>
                <a:spcPct val="97999"/>
              </a:lnSpc>
              <a:buFont typeface="Wingdings" panose="05000000000000000000" pitchFamily="2" charset="2"/>
              <a:buChar char="Ø"/>
            </a:pPr>
            <a:r>
              <a:rPr lang="en-US" b="1" dirty="0">
                <a:solidFill>
                  <a:srgbClr val="26485B"/>
                </a:solidFill>
                <a:latin typeface="Fira Sans"/>
                <a:sym typeface="Fira Sans"/>
              </a:rPr>
              <a:t>Clarifies inapplicability.</a:t>
            </a:r>
          </a:p>
          <a:p>
            <a:pPr marL="342900" lvl="0" indent="-342900">
              <a:lnSpc>
                <a:spcPct val="97999"/>
              </a:lnSpc>
              <a:buFont typeface="Wingdings" panose="05000000000000000000" pitchFamily="2" charset="2"/>
              <a:buChar char="Ø"/>
            </a:pPr>
            <a:r>
              <a:rPr lang="en-US" b="1" dirty="0">
                <a:solidFill>
                  <a:srgbClr val="26485B"/>
                </a:solidFill>
                <a:latin typeface="Fira Sans"/>
                <a:sym typeface="Fira Sans"/>
              </a:rPr>
              <a:t>Maintains slide consistency.</a:t>
            </a:r>
            <a:endParaRPr lang="en-US" dirty="0"/>
          </a:p>
        </p:txBody>
      </p:sp>
    </p:spTree>
    <p:extLst>
      <p:ext uri="{BB962C8B-B14F-4D97-AF65-F5344CB8AC3E}">
        <p14:creationId xmlns:p14="http://schemas.microsoft.com/office/powerpoint/2010/main" val="1969497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73" name="Google Shape;173;p15"/>
          <p:cNvSpPr txBox="1"/>
          <p:nvPr/>
        </p:nvSpPr>
        <p:spPr>
          <a:xfrm>
            <a:off x="464127" y="212280"/>
            <a:ext cx="7750620" cy="603242"/>
          </a:xfrm>
          <a:prstGeom prst="rect">
            <a:avLst/>
          </a:prstGeom>
          <a:noFill/>
          <a:ln>
            <a:noFill/>
          </a:ln>
        </p:spPr>
        <p:txBody>
          <a:bodyPr spcFirstLastPara="1" wrap="square" lIns="0" tIns="0" rIns="0" bIns="0" anchor="t" anchorCtr="0">
            <a:spAutoFit/>
          </a:bodyPr>
          <a:lstStyle/>
          <a:p>
            <a:pPr>
              <a:lnSpc>
                <a:spcPct val="97999"/>
              </a:lnSpc>
            </a:pPr>
            <a:r>
              <a:rPr lang="en-US" sz="4000" b="1" dirty="0">
                <a:solidFill>
                  <a:srgbClr val="26485B"/>
                </a:solidFill>
                <a:latin typeface="Fira Sans"/>
                <a:sym typeface="Fira Sans"/>
              </a:rPr>
              <a:t>Read csv file</a:t>
            </a:r>
            <a:endParaRPr sz="4000" dirty="0"/>
          </a:p>
        </p:txBody>
      </p:sp>
      <p:cxnSp>
        <p:nvCxnSpPr>
          <p:cNvPr id="183" name="Google Shape;183;p15"/>
          <p:cNvCxnSpPr/>
          <p:nvPr/>
        </p:nvCxnSpPr>
        <p:spPr>
          <a:xfrm>
            <a:off x="0" y="6845300"/>
            <a:ext cx="12192000" cy="0"/>
          </a:xfrm>
          <a:prstGeom prst="straightConnector1">
            <a:avLst/>
          </a:prstGeom>
          <a:noFill/>
          <a:ln w="152400" cap="flat" cmpd="sng">
            <a:solidFill>
              <a:srgbClr val="284359"/>
            </a:solidFill>
            <a:prstDash val="solid"/>
            <a:round/>
            <a:headEnd type="none" w="sm" len="sm"/>
            <a:tailEnd type="none" w="sm" len="sm"/>
          </a:ln>
        </p:spPr>
      </p:cxnSp>
      <p:pic>
        <p:nvPicPr>
          <p:cNvPr id="185" name="Google Shape;185;p15"/>
          <p:cNvPicPr preferRelativeResize="0"/>
          <p:nvPr/>
        </p:nvPicPr>
        <p:blipFill>
          <a:blip r:embed="rId3">
            <a:alphaModFix/>
          </a:blip>
          <a:stretch>
            <a:fillRect/>
          </a:stretch>
        </p:blipFill>
        <p:spPr>
          <a:xfrm>
            <a:off x="5361853" y="2732125"/>
            <a:ext cx="1389176" cy="1352328"/>
          </a:xfrm>
          <a:prstGeom prst="rect">
            <a:avLst/>
          </a:prstGeom>
          <a:noFill/>
          <a:ln>
            <a:noFill/>
          </a:ln>
        </p:spPr>
      </p:pic>
      <p:sp>
        <p:nvSpPr>
          <p:cNvPr id="2" name="Rectangle 1"/>
          <p:cNvSpPr/>
          <p:nvPr/>
        </p:nvSpPr>
        <p:spPr>
          <a:xfrm>
            <a:off x="291004" y="5465272"/>
            <a:ext cx="11652549" cy="695575"/>
          </a:xfrm>
          <a:prstGeom prst="rect">
            <a:avLst/>
          </a:prstGeom>
        </p:spPr>
        <p:txBody>
          <a:bodyPr wrap="none">
            <a:spAutoFit/>
          </a:bodyPr>
          <a:lstStyle/>
          <a:p>
            <a:pPr marL="342900" lvl="0" indent="-342900" algn="just">
              <a:lnSpc>
                <a:spcPct val="97999"/>
              </a:lnSpc>
              <a:buFont typeface="Wingdings" panose="05000000000000000000" pitchFamily="2" charset="2"/>
              <a:buChar char="Ø"/>
            </a:pPr>
            <a:r>
              <a:rPr lang="en-US" sz="2000" b="1" dirty="0">
                <a:solidFill>
                  <a:srgbClr val="26485B"/>
                </a:solidFill>
                <a:latin typeface="Fira Sans"/>
                <a:sym typeface="Fira Sans"/>
              </a:rPr>
              <a:t>The code loads CSV file (content.csv) into a Pandas </a:t>
            </a:r>
            <a:r>
              <a:rPr lang="en-US" sz="2000" b="1" dirty="0" err="1">
                <a:solidFill>
                  <a:srgbClr val="26485B"/>
                </a:solidFill>
                <a:latin typeface="Fira Sans"/>
                <a:sym typeface="Fira Sans"/>
              </a:rPr>
              <a:t>Dataframe</a:t>
            </a:r>
            <a:r>
              <a:rPr lang="en-US" sz="2000" b="1" dirty="0">
                <a:solidFill>
                  <a:srgbClr val="26485B"/>
                </a:solidFill>
                <a:latin typeface="Fira Sans"/>
                <a:sym typeface="Fira Sans"/>
              </a:rPr>
              <a:t> named data and displays its</a:t>
            </a:r>
          </a:p>
          <a:p>
            <a:pPr lvl="0" algn="just">
              <a:lnSpc>
                <a:spcPct val="97999"/>
              </a:lnSpc>
            </a:pPr>
            <a:r>
              <a:rPr lang="en-US" sz="2000" b="1" dirty="0">
                <a:solidFill>
                  <a:srgbClr val="26485B"/>
                </a:solidFill>
                <a:latin typeface="Fira Sans"/>
                <a:sym typeface="Fira Sans"/>
              </a:rPr>
              <a:t>     first Few rows , showing 48,645 record with 9 columns related to content metadata.</a:t>
            </a:r>
            <a:endParaRPr lang="en-US" sz="2000" dirty="0"/>
          </a:p>
        </p:txBody>
      </p:sp>
      <p:pic>
        <p:nvPicPr>
          <p:cNvPr id="4" name="Picture 3"/>
          <p:cNvPicPr>
            <a:picLocks noChangeAspect="1"/>
          </p:cNvPicPr>
          <p:nvPr/>
        </p:nvPicPr>
        <p:blipFill>
          <a:blip r:embed="rId4"/>
          <a:stretch>
            <a:fillRect/>
          </a:stretch>
        </p:blipFill>
        <p:spPr>
          <a:xfrm>
            <a:off x="1614195" y="877261"/>
            <a:ext cx="8436071" cy="4178317"/>
          </a:xfrm>
          <a:prstGeom prst="rect">
            <a:avLst/>
          </a:prstGeom>
        </p:spPr>
      </p:pic>
    </p:spTree>
    <p:extLst>
      <p:ext uri="{BB962C8B-B14F-4D97-AF65-F5344CB8AC3E}">
        <p14:creationId xmlns:p14="http://schemas.microsoft.com/office/powerpoint/2010/main" val="23666688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73" name="Google Shape;173;p15"/>
          <p:cNvSpPr txBox="1"/>
          <p:nvPr/>
        </p:nvSpPr>
        <p:spPr>
          <a:xfrm>
            <a:off x="639618" y="490496"/>
            <a:ext cx="7750620" cy="965136"/>
          </a:xfrm>
          <a:prstGeom prst="rect">
            <a:avLst/>
          </a:prstGeom>
          <a:noFill/>
          <a:ln>
            <a:noFill/>
          </a:ln>
        </p:spPr>
        <p:txBody>
          <a:bodyPr spcFirstLastPara="1" wrap="square" lIns="0" tIns="0" rIns="0" bIns="0" anchor="t" anchorCtr="0">
            <a:spAutoFit/>
          </a:bodyPr>
          <a:lstStyle/>
          <a:p>
            <a:pPr>
              <a:lnSpc>
                <a:spcPct val="97999"/>
              </a:lnSpc>
            </a:pPr>
            <a:r>
              <a:rPr lang="en-US" sz="3200" b="1" dirty="0">
                <a:solidFill>
                  <a:srgbClr val="26485B"/>
                </a:solidFill>
                <a:latin typeface="Fira Sans"/>
                <a:sym typeface="Fira Sans"/>
              </a:rPr>
              <a:t>Implementing Advanced Algorithms (SVD for Recommendations)</a:t>
            </a:r>
            <a:endParaRPr sz="3200" dirty="0"/>
          </a:p>
        </p:txBody>
      </p:sp>
      <p:cxnSp>
        <p:nvCxnSpPr>
          <p:cNvPr id="183" name="Google Shape;183;p15"/>
          <p:cNvCxnSpPr/>
          <p:nvPr/>
        </p:nvCxnSpPr>
        <p:spPr>
          <a:xfrm>
            <a:off x="0" y="6845300"/>
            <a:ext cx="12192000" cy="0"/>
          </a:xfrm>
          <a:prstGeom prst="straightConnector1">
            <a:avLst/>
          </a:prstGeom>
          <a:noFill/>
          <a:ln w="152400" cap="flat" cmpd="sng">
            <a:solidFill>
              <a:srgbClr val="284359"/>
            </a:solidFill>
            <a:prstDash val="solid"/>
            <a:round/>
            <a:headEnd type="none" w="sm" len="sm"/>
            <a:tailEnd type="none" w="sm" len="sm"/>
          </a:ln>
        </p:spPr>
      </p:cxnSp>
      <p:pic>
        <p:nvPicPr>
          <p:cNvPr id="185" name="Google Shape;185;p15"/>
          <p:cNvPicPr preferRelativeResize="0"/>
          <p:nvPr/>
        </p:nvPicPr>
        <p:blipFill>
          <a:blip r:embed="rId3">
            <a:alphaModFix/>
          </a:blip>
          <a:stretch>
            <a:fillRect/>
          </a:stretch>
        </p:blipFill>
        <p:spPr>
          <a:xfrm>
            <a:off x="5401411" y="1828368"/>
            <a:ext cx="1389176" cy="1352328"/>
          </a:xfrm>
          <a:prstGeom prst="rect">
            <a:avLst/>
          </a:prstGeom>
          <a:noFill/>
          <a:ln>
            <a:noFill/>
          </a:ln>
        </p:spPr>
      </p:pic>
      <p:sp>
        <p:nvSpPr>
          <p:cNvPr id="3" name="Rectangle 2"/>
          <p:cNvSpPr/>
          <p:nvPr/>
        </p:nvSpPr>
        <p:spPr>
          <a:xfrm>
            <a:off x="639618" y="5327010"/>
            <a:ext cx="6096000" cy="635302"/>
          </a:xfrm>
          <a:prstGeom prst="rect">
            <a:avLst/>
          </a:prstGeom>
        </p:spPr>
        <p:txBody>
          <a:bodyPr>
            <a:spAutoFit/>
          </a:bodyPr>
          <a:lstStyle/>
          <a:p>
            <a:pPr marL="342900" lvl="0" indent="-342900">
              <a:lnSpc>
                <a:spcPct val="97999"/>
              </a:lnSpc>
              <a:buFont typeface="Wingdings" panose="05000000000000000000" pitchFamily="2" charset="2"/>
              <a:buChar char="Ø"/>
            </a:pPr>
            <a:r>
              <a:rPr lang="en-US" b="1" dirty="0">
                <a:solidFill>
                  <a:srgbClr val="26485B"/>
                </a:solidFill>
                <a:latin typeface="Fira Sans"/>
                <a:sym typeface="Fira Sans"/>
              </a:rPr>
              <a:t>Creates pivot table and applies SVD.</a:t>
            </a:r>
          </a:p>
          <a:p>
            <a:pPr marL="342900" lvl="0" indent="-342900">
              <a:lnSpc>
                <a:spcPct val="97999"/>
              </a:lnSpc>
              <a:buFont typeface="Wingdings" panose="05000000000000000000" pitchFamily="2" charset="2"/>
              <a:buChar char="Ø"/>
            </a:pPr>
            <a:r>
              <a:rPr lang="en-US" b="1" dirty="0">
                <a:solidFill>
                  <a:srgbClr val="26485B"/>
                </a:solidFill>
                <a:latin typeface="Fira Sans"/>
                <a:sym typeface="Fira Sans"/>
              </a:rPr>
              <a:t>Reduces dimensions for recommendation.</a:t>
            </a:r>
            <a:endParaRPr lang="en-US" dirty="0"/>
          </a:p>
        </p:txBody>
      </p:sp>
      <p:pic>
        <p:nvPicPr>
          <p:cNvPr id="4" name="Picture 3"/>
          <p:cNvPicPr>
            <a:picLocks noChangeAspect="1"/>
          </p:cNvPicPr>
          <p:nvPr/>
        </p:nvPicPr>
        <p:blipFill>
          <a:blip r:embed="rId4"/>
          <a:stretch>
            <a:fillRect/>
          </a:stretch>
        </p:blipFill>
        <p:spPr>
          <a:xfrm>
            <a:off x="2100135" y="2347585"/>
            <a:ext cx="8009314" cy="1538788"/>
          </a:xfrm>
          <a:prstGeom prst="rect">
            <a:avLst/>
          </a:prstGeom>
        </p:spPr>
      </p:pic>
    </p:spTree>
    <p:extLst>
      <p:ext uri="{BB962C8B-B14F-4D97-AF65-F5344CB8AC3E}">
        <p14:creationId xmlns:p14="http://schemas.microsoft.com/office/powerpoint/2010/main" val="34454324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73" name="Google Shape;173;p15"/>
          <p:cNvSpPr txBox="1"/>
          <p:nvPr/>
        </p:nvSpPr>
        <p:spPr>
          <a:xfrm>
            <a:off x="677008" y="490496"/>
            <a:ext cx="7713230" cy="482568"/>
          </a:xfrm>
          <a:prstGeom prst="rect">
            <a:avLst/>
          </a:prstGeom>
          <a:noFill/>
          <a:ln>
            <a:noFill/>
          </a:ln>
        </p:spPr>
        <p:txBody>
          <a:bodyPr spcFirstLastPara="1" wrap="square" lIns="0" tIns="0" rIns="0" bIns="0" anchor="t" anchorCtr="0">
            <a:spAutoFit/>
          </a:bodyPr>
          <a:lstStyle/>
          <a:p>
            <a:pPr>
              <a:lnSpc>
                <a:spcPct val="97999"/>
              </a:lnSpc>
            </a:pPr>
            <a:r>
              <a:rPr lang="en-US" sz="3200" b="1" dirty="0">
                <a:solidFill>
                  <a:srgbClr val="26485B"/>
                </a:solidFill>
                <a:latin typeface="Fira Sans"/>
                <a:sym typeface="Fira Sans"/>
              </a:rPr>
              <a:t>Comparing Advanced &amp; Basic Models</a:t>
            </a:r>
            <a:endParaRPr sz="3200" dirty="0"/>
          </a:p>
        </p:txBody>
      </p:sp>
      <p:cxnSp>
        <p:nvCxnSpPr>
          <p:cNvPr id="183" name="Google Shape;183;p15"/>
          <p:cNvCxnSpPr/>
          <p:nvPr/>
        </p:nvCxnSpPr>
        <p:spPr>
          <a:xfrm>
            <a:off x="0" y="6845300"/>
            <a:ext cx="12192000" cy="0"/>
          </a:xfrm>
          <a:prstGeom prst="straightConnector1">
            <a:avLst/>
          </a:prstGeom>
          <a:noFill/>
          <a:ln w="152400" cap="flat" cmpd="sng">
            <a:solidFill>
              <a:srgbClr val="284359"/>
            </a:solidFill>
            <a:prstDash val="solid"/>
            <a:round/>
            <a:headEnd type="none" w="sm" len="sm"/>
            <a:tailEnd type="none" w="sm" len="sm"/>
          </a:ln>
        </p:spPr>
      </p:cxnSp>
      <p:pic>
        <p:nvPicPr>
          <p:cNvPr id="185" name="Google Shape;185;p15"/>
          <p:cNvPicPr preferRelativeResize="0"/>
          <p:nvPr/>
        </p:nvPicPr>
        <p:blipFill>
          <a:blip r:embed="rId3">
            <a:alphaModFix/>
          </a:blip>
          <a:stretch>
            <a:fillRect/>
          </a:stretch>
        </p:blipFill>
        <p:spPr>
          <a:xfrm>
            <a:off x="5401411" y="1828368"/>
            <a:ext cx="1389176" cy="1352328"/>
          </a:xfrm>
          <a:prstGeom prst="rect">
            <a:avLst/>
          </a:prstGeom>
          <a:noFill/>
          <a:ln>
            <a:noFill/>
          </a:ln>
        </p:spPr>
      </p:pic>
      <p:sp>
        <p:nvSpPr>
          <p:cNvPr id="3" name="Rectangle 2"/>
          <p:cNvSpPr/>
          <p:nvPr/>
        </p:nvSpPr>
        <p:spPr>
          <a:xfrm>
            <a:off x="639618" y="5327010"/>
            <a:ext cx="6096000" cy="635302"/>
          </a:xfrm>
          <a:prstGeom prst="rect">
            <a:avLst/>
          </a:prstGeom>
        </p:spPr>
        <p:txBody>
          <a:bodyPr>
            <a:spAutoFit/>
          </a:bodyPr>
          <a:lstStyle/>
          <a:p>
            <a:pPr marL="342900" lvl="0" indent="-342900">
              <a:lnSpc>
                <a:spcPct val="97999"/>
              </a:lnSpc>
              <a:buFont typeface="Wingdings" panose="05000000000000000000" pitchFamily="2" charset="2"/>
              <a:buChar char="Ø"/>
            </a:pPr>
            <a:r>
              <a:rPr lang="en-US" b="1" dirty="0">
                <a:solidFill>
                  <a:srgbClr val="26485B"/>
                </a:solidFill>
                <a:latin typeface="Fira Sans"/>
                <a:sym typeface="Fira Sans"/>
              </a:rPr>
              <a:t>Notes different purposes of models.</a:t>
            </a:r>
          </a:p>
          <a:p>
            <a:pPr marL="342900" lvl="0" indent="-342900">
              <a:lnSpc>
                <a:spcPct val="97999"/>
              </a:lnSpc>
              <a:buFont typeface="Wingdings" panose="05000000000000000000" pitchFamily="2" charset="2"/>
              <a:buChar char="Ø"/>
            </a:pPr>
            <a:r>
              <a:rPr lang="en-US" b="1" dirty="0">
                <a:solidFill>
                  <a:srgbClr val="26485B"/>
                </a:solidFill>
                <a:latin typeface="Fira Sans"/>
                <a:sym typeface="Fira Sans"/>
              </a:rPr>
              <a:t>Highlights evaluation differences.</a:t>
            </a:r>
            <a:endParaRPr lang="en-US" dirty="0"/>
          </a:p>
        </p:txBody>
      </p:sp>
      <p:pic>
        <p:nvPicPr>
          <p:cNvPr id="2" name="Picture 1"/>
          <p:cNvPicPr>
            <a:picLocks noChangeAspect="1"/>
          </p:cNvPicPr>
          <p:nvPr/>
        </p:nvPicPr>
        <p:blipFill>
          <a:blip r:embed="rId4"/>
          <a:stretch>
            <a:fillRect/>
          </a:stretch>
        </p:blipFill>
        <p:spPr>
          <a:xfrm>
            <a:off x="2043218" y="2514506"/>
            <a:ext cx="8105562" cy="1213338"/>
          </a:xfrm>
          <a:prstGeom prst="rect">
            <a:avLst/>
          </a:prstGeom>
        </p:spPr>
      </p:pic>
    </p:spTree>
    <p:extLst>
      <p:ext uri="{BB962C8B-B14F-4D97-AF65-F5344CB8AC3E}">
        <p14:creationId xmlns:p14="http://schemas.microsoft.com/office/powerpoint/2010/main" val="8318716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73" name="Google Shape;173;p15"/>
          <p:cNvSpPr txBox="1"/>
          <p:nvPr/>
        </p:nvSpPr>
        <p:spPr>
          <a:xfrm>
            <a:off x="677008" y="490496"/>
            <a:ext cx="7713230" cy="965136"/>
          </a:xfrm>
          <a:prstGeom prst="rect">
            <a:avLst/>
          </a:prstGeom>
          <a:noFill/>
          <a:ln>
            <a:noFill/>
          </a:ln>
        </p:spPr>
        <p:txBody>
          <a:bodyPr spcFirstLastPara="1" wrap="square" lIns="0" tIns="0" rIns="0" bIns="0" anchor="t" anchorCtr="0">
            <a:spAutoFit/>
          </a:bodyPr>
          <a:lstStyle/>
          <a:p>
            <a:pPr>
              <a:lnSpc>
                <a:spcPct val="97999"/>
              </a:lnSpc>
            </a:pPr>
            <a:r>
              <a:rPr lang="en-US" sz="3200" b="1" dirty="0">
                <a:solidFill>
                  <a:srgbClr val="26485B"/>
                </a:solidFill>
                <a:latin typeface="Fira Sans"/>
                <a:sym typeface="Fira Sans"/>
              </a:rPr>
              <a:t>Building the Recommendation System (SVD-Based)</a:t>
            </a:r>
            <a:endParaRPr sz="3200" dirty="0"/>
          </a:p>
        </p:txBody>
      </p:sp>
      <p:cxnSp>
        <p:nvCxnSpPr>
          <p:cNvPr id="183" name="Google Shape;183;p15"/>
          <p:cNvCxnSpPr/>
          <p:nvPr/>
        </p:nvCxnSpPr>
        <p:spPr>
          <a:xfrm>
            <a:off x="0" y="6845300"/>
            <a:ext cx="12192000" cy="0"/>
          </a:xfrm>
          <a:prstGeom prst="straightConnector1">
            <a:avLst/>
          </a:prstGeom>
          <a:noFill/>
          <a:ln w="152400" cap="flat" cmpd="sng">
            <a:solidFill>
              <a:srgbClr val="284359"/>
            </a:solidFill>
            <a:prstDash val="solid"/>
            <a:round/>
            <a:headEnd type="none" w="sm" len="sm"/>
            <a:tailEnd type="none" w="sm" len="sm"/>
          </a:ln>
        </p:spPr>
      </p:cxnSp>
      <p:pic>
        <p:nvPicPr>
          <p:cNvPr id="185" name="Google Shape;185;p15"/>
          <p:cNvPicPr preferRelativeResize="0"/>
          <p:nvPr/>
        </p:nvPicPr>
        <p:blipFill>
          <a:blip r:embed="rId3">
            <a:alphaModFix/>
          </a:blip>
          <a:stretch>
            <a:fillRect/>
          </a:stretch>
        </p:blipFill>
        <p:spPr>
          <a:xfrm>
            <a:off x="5401411" y="1828368"/>
            <a:ext cx="1389176" cy="1352328"/>
          </a:xfrm>
          <a:prstGeom prst="rect">
            <a:avLst/>
          </a:prstGeom>
          <a:noFill/>
          <a:ln>
            <a:noFill/>
          </a:ln>
        </p:spPr>
      </p:pic>
      <p:sp>
        <p:nvSpPr>
          <p:cNvPr id="3" name="Rectangle 2"/>
          <p:cNvSpPr/>
          <p:nvPr/>
        </p:nvSpPr>
        <p:spPr>
          <a:xfrm>
            <a:off x="677008" y="5485272"/>
            <a:ext cx="6096000" cy="635302"/>
          </a:xfrm>
          <a:prstGeom prst="rect">
            <a:avLst/>
          </a:prstGeom>
        </p:spPr>
        <p:txBody>
          <a:bodyPr>
            <a:spAutoFit/>
          </a:bodyPr>
          <a:lstStyle/>
          <a:p>
            <a:pPr marL="342900" lvl="0" indent="-342900">
              <a:lnSpc>
                <a:spcPct val="97999"/>
              </a:lnSpc>
              <a:buFont typeface="Wingdings" panose="05000000000000000000" pitchFamily="2" charset="2"/>
              <a:buChar char="Ø"/>
            </a:pPr>
            <a:r>
              <a:rPr lang="en-US" b="1" dirty="0">
                <a:solidFill>
                  <a:srgbClr val="26485B"/>
                </a:solidFill>
                <a:latin typeface="Fira Sans"/>
                <a:sym typeface="Fira Sans"/>
              </a:rPr>
              <a:t>Uses SVD latent factors for recommendations.</a:t>
            </a:r>
          </a:p>
          <a:p>
            <a:pPr marL="342900" lvl="0" indent="-342900">
              <a:lnSpc>
                <a:spcPct val="97999"/>
              </a:lnSpc>
              <a:buFont typeface="Wingdings" panose="05000000000000000000" pitchFamily="2" charset="2"/>
              <a:buChar char="Ø"/>
            </a:pPr>
            <a:r>
              <a:rPr lang="en-US" b="1" dirty="0">
                <a:solidFill>
                  <a:srgbClr val="26485B"/>
                </a:solidFill>
                <a:latin typeface="Fira Sans"/>
                <a:sym typeface="Fira Sans"/>
              </a:rPr>
              <a:t>Recommends top N similar content.</a:t>
            </a:r>
            <a:endParaRPr lang="en-US" dirty="0"/>
          </a:p>
        </p:txBody>
      </p:sp>
      <p:pic>
        <p:nvPicPr>
          <p:cNvPr id="5" name="Picture 4"/>
          <p:cNvPicPr>
            <a:picLocks noChangeAspect="1"/>
          </p:cNvPicPr>
          <p:nvPr/>
        </p:nvPicPr>
        <p:blipFill>
          <a:blip r:embed="rId4"/>
          <a:stretch>
            <a:fillRect/>
          </a:stretch>
        </p:blipFill>
        <p:spPr>
          <a:xfrm>
            <a:off x="2487617" y="1672438"/>
            <a:ext cx="7216765" cy="3513124"/>
          </a:xfrm>
          <a:prstGeom prst="rect">
            <a:avLst/>
          </a:prstGeom>
        </p:spPr>
      </p:pic>
    </p:spTree>
    <p:extLst>
      <p:ext uri="{BB962C8B-B14F-4D97-AF65-F5344CB8AC3E}">
        <p14:creationId xmlns:p14="http://schemas.microsoft.com/office/powerpoint/2010/main" val="29020201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73" name="Google Shape;173;p15"/>
          <p:cNvSpPr txBox="1"/>
          <p:nvPr/>
        </p:nvSpPr>
        <p:spPr>
          <a:xfrm>
            <a:off x="677007" y="490496"/>
            <a:ext cx="8370277" cy="482568"/>
          </a:xfrm>
          <a:prstGeom prst="rect">
            <a:avLst/>
          </a:prstGeom>
          <a:noFill/>
          <a:ln>
            <a:noFill/>
          </a:ln>
        </p:spPr>
        <p:txBody>
          <a:bodyPr spcFirstLastPara="1" wrap="square" lIns="0" tIns="0" rIns="0" bIns="0" anchor="t" anchorCtr="0">
            <a:spAutoFit/>
          </a:bodyPr>
          <a:lstStyle/>
          <a:p>
            <a:pPr>
              <a:lnSpc>
                <a:spcPct val="97999"/>
              </a:lnSpc>
            </a:pPr>
            <a:r>
              <a:rPr lang="en-US" sz="3200" b="1" dirty="0">
                <a:solidFill>
                  <a:srgbClr val="26485B"/>
                </a:solidFill>
                <a:latin typeface="Fira Sans"/>
                <a:sym typeface="Fira Sans"/>
              </a:rPr>
              <a:t>Sample Data for Testing Recommendations</a:t>
            </a:r>
            <a:endParaRPr sz="3200" dirty="0"/>
          </a:p>
        </p:txBody>
      </p:sp>
      <p:cxnSp>
        <p:nvCxnSpPr>
          <p:cNvPr id="183" name="Google Shape;183;p15"/>
          <p:cNvCxnSpPr/>
          <p:nvPr/>
        </p:nvCxnSpPr>
        <p:spPr>
          <a:xfrm>
            <a:off x="0" y="6845300"/>
            <a:ext cx="12192000" cy="0"/>
          </a:xfrm>
          <a:prstGeom prst="straightConnector1">
            <a:avLst/>
          </a:prstGeom>
          <a:noFill/>
          <a:ln w="152400" cap="flat" cmpd="sng">
            <a:solidFill>
              <a:srgbClr val="284359"/>
            </a:solidFill>
            <a:prstDash val="solid"/>
            <a:round/>
            <a:headEnd type="none" w="sm" len="sm"/>
            <a:tailEnd type="none" w="sm" len="sm"/>
          </a:ln>
        </p:spPr>
      </p:cxnSp>
      <p:pic>
        <p:nvPicPr>
          <p:cNvPr id="185" name="Google Shape;185;p15"/>
          <p:cNvPicPr preferRelativeResize="0"/>
          <p:nvPr/>
        </p:nvPicPr>
        <p:blipFill>
          <a:blip r:embed="rId3">
            <a:alphaModFix/>
          </a:blip>
          <a:stretch>
            <a:fillRect/>
          </a:stretch>
        </p:blipFill>
        <p:spPr>
          <a:xfrm>
            <a:off x="5401411" y="1828368"/>
            <a:ext cx="1389176" cy="1352328"/>
          </a:xfrm>
          <a:prstGeom prst="rect">
            <a:avLst/>
          </a:prstGeom>
          <a:noFill/>
          <a:ln>
            <a:noFill/>
          </a:ln>
        </p:spPr>
      </p:pic>
      <p:sp>
        <p:nvSpPr>
          <p:cNvPr id="3" name="Rectangle 2"/>
          <p:cNvSpPr/>
          <p:nvPr/>
        </p:nvSpPr>
        <p:spPr>
          <a:xfrm>
            <a:off x="677008" y="5485272"/>
            <a:ext cx="6096000" cy="635302"/>
          </a:xfrm>
          <a:prstGeom prst="rect">
            <a:avLst/>
          </a:prstGeom>
        </p:spPr>
        <p:txBody>
          <a:bodyPr>
            <a:spAutoFit/>
          </a:bodyPr>
          <a:lstStyle/>
          <a:p>
            <a:pPr marL="342900" lvl="0" indent="-342900">
              <a:lnSpc>
                <a:spcPct val="97999"/>
              </a:lnSpc>
              <a:buFont typeface="Wingdings" panose="05000000000000000000" pitchFamily="2" charset="2"/>
              <a:buChar char="Ø"/>
            </a:pPr>
            <a:r>
              <a:rPr lang="en-US" b="1" dirty="0">
                <a:solidFill>
                  <a:srgbClr val="26485B"/>
                </a:solidFill>
                <a:latin typeface="Fira Sans"/>
                <a:sym typeface="Fira Sans"/>
              </a:rPr>
              <a:t>Selects sample content ID.</a:t>
            </a:r>
          </a:p>
          <a:p>
            <a:pPr marL="342900" lvl="0" indent="-342900">
              <a:lnSpc>
                <a:spcPct val="97999"/>
              </a:lnSpc>
              <a:buFont typeface="Wingdings" panose="05000000000000000000" pitchFamily="2" charset="2"/>
              <a:buChar char="Ø"/>
            </a:pPr>
            <a:r>
              <a:rPr lang="en-US" b="1" dirty="0">
                <a:solidFill>
                  <a:srgbClr val="26485B"/>
                </a:solidFill>
                <a:latin typeface="Fira Sans"/>
                <a:sym typeface="Fira Sans"/>
              </a:rPr>
              <a:t>Prepares for testing.</a:t>
            </a:r>
            <a:endParaRPr lang="en-US" dirty="0"/>
          </a:p>
        </p:txBody>
      </p:sp>
      <p:pic>
        <p:nvPicPr>
          <p:cNvPr id="2" name="Picture 1"/>
          <p:cNvPicPr>
            <a:picLocks noChangeAspect="1"/>
          </p:cNvPicPr>
          <p:nvPr/>
        </p:nvPicPr>
        <p:blipFill>
          <a:blip r:embed="rId4"/>
          <a:stretch>
            <a:fillRect/>
          </a:stretch>
        </p:blipFill>
        <p:spPr>
          <a:xfrm>
            <a:off x="2857500" y="2083777"/>
            <a:ext cx="6286500" cy="1821645"/>
          </a:xfrm>
          <a:prstGeom prst="rect">
            <a:avLst/>
          </a:prstGeom>
        </p:spPr>
      </p:pic>
    </p:spTree>
    <p:extLst>
      <p:ext uri="{BB962C8B-B14F-4D97-AF65-F5344CB8AC3E}">
        <p14:creationId xmlns:p14="http://schemas.microsoft.com/office/powerpoint/2010/main" val="42248859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73" name="Google Shape;173;p15"/>
          <p:cNvSpPr txBox="1"/>
          <p:nvPr/>
        </p:nvSpPr>
        <p:spPr>
          <a:xfrm>
            <a:off x="509954" y="236562"/>
            <a:ext cx="8370277" cy="482568"/>
          </a:xfrm>
          <a:prstGeom prst="rect">
            <a:avLst/>
          </a:prstGeom>
          <a:noFill/>
          <a:ln>
            <a:noFill/>
          </a:ln>
        </p:spPr>
        <p:txBody>
          <a:bodyPr spcFirstLastPara="1" wrap="square" lIns="0" tIns="0" rIns="0" bIns="0" anchor="t" anchorCtr="0">
            <a:spAutoFit/>
          </a:bodyPr>
          <a:lstStyle/>
          <a:p>
            <a:pPr>
              <a:lnSpc>
                <a:spcPct val="97999"/>
              </a:lnSpc>
            </a:pPr>
            <a:r>
              <a:rPr lang="en-US" sz="3200" b="1" dirty="0">
                <a:solidFill>
                  <a:srgbClr val="26485B"/>
                </a:solidFill>
                <a:latin typeface="Fira Sans"/>
                <a:sym typeface="Fira Sans"/>
              </a:rPr>
              <a:t>Display Recommendation Output</a:t>
            </a:r>
            <a:endParaRPr sz="3200" dirty="0"/>
          </a:p>
        </p:txBody>
      </p:sp>
      <p:cxnSp>
        <p:nvCxnSpPr>
          <p:cNvPr id="183" name="Google Shape;183;p15"/>
          <p:cNvCxnSpPr/>
          <p:nvPr/>
        </p:nvCxnSpPr>
        <p:spPr>
          <a:xfrm>
            <a:off x="0" y="6845300"/>
            <a:ext cx="12192000" cy="0"/>
          </a:xfrm>
          <a:prstGeom prst="straightConnector1">
            <a:avLst/>
          </a:prstGeom>
          <a:noFill/>
          <a:ln w="152400" cap="flat" cmpd="sng">
            <a:solidFill>
              <a:srgbClr val="284359"/>
            </a:solidFill>
            <a:prstDash val="solid"/>
            <a:round/>
            <a:headEnd type="none" w="sm" len="sm"/>
            <a:tailEnd type="none" w="sm" len="sm"/>
          </a:ln>
        </p:spPr>
      </p:cxnSp>
      <p:pic>
        <p:nvPicPr>
          <p:cNvPr id="185" name="Google Shape;185;p15"/>
          <p:cNvPicPr preferRelativeResize="0"/>
          <p:nvPr/>
        </p:nvPicPr>
        <p:blipFill>
          <a:blip r:embed="rId3">
            <a:alphaModFix/>
          </a:blip>
          <a:stretch>
            <a:fillRect/>
          </a:stretch>
        </p:blipFill>
        <p:spPr>
          <a:xfrm>
            <a:off x="5401411" y="1828368"/>
            <a:ext cx="1389176" cy="1352328"/>
          </a:xfrm>
          <a:prstGeom prst="rect">
            <a:avLst/>
          </a:prstGeom>
          <a:noFill/>
          <a:ln>
            <a:noFill/>
          </a:ln>
        </p:spPr>
      </p:pic>
      <p:sp>
        <p:nvSpPr>
          <p:cNvPr id="3" name="Rectangle 2"/>
          <p:cNvSpPr/>
          <p:nvPr/>
        </p:nvSpPr>
        <p:spPr>
          <a:xfrm>
            <a:off x="509954" y="5884224"/>
            <a:ext cx="8431823" cy="635302"/>
          </a:xfrm>
          <a:prstGeom prst="rect">
            <a:avLst/>
          </a:prstGeom>
        </p:spPr>
        <p:txBody>
          <a:bodyPr wrap="square">
            <a:spAutoFit/>
          </a:bodyPr>
          <a:lstStyle/>
          <a:p>
            <a:pPr marL="342900" lvl="0" indent="-342900">
              <a:lnSpc>
                <a:spcPct val="97999"/>
              </a:lnSpc>
              <a:buFont typeface="Wingdings" panose="05000000000000000000" pitchFamily="2" charset="2"/>
              <a:buChar char="Ø"/>
            </a:pPr>
            <a:r>
              <a:rPr lang="en-US" b="1" dirty="0">
                <a:solidFill>
                  <a:srgbClr val="26485B"/>
                </a:solidFill>
                <a:latin typeface="Fira Sans"/>
                <a:sym typeface="Fira Sans"/>
              </a:rPr>
              <a:t>Tests SVD-based recommendations.</a:t>
            </a:r>
          </a:p>
          <a:p>
            <a:pPr marL="342900" lvl="0" indent="-342900">
              <a:lnSpc>
                <a:spcPct val="97999"/>
              </a:lnSpc>
              <a:buFont typeface="Wingdings" panose="05000000000000000000" pitchFamily="2" charset="2"/>
              <a:buChar char="Ø"/>
            </a:pPr>
            <a:r>
              <a:rPr lang="en-US" b="1" dirty="0">
                <a:solidFill>
                  <a:srgbClr val="26485B"/>
                </a:solidFill>
                <a:latin typeface="Fira Sans"/>
                <a:sym typeface="Fira Sans"/>
              </a:rPr>
              <a:t>Displays similar content IDs with details using original category names.</a:t>
            </a:r>
            <a:endParaRPr lang="en-US" dirty="0"/>
          </a:p>
        </p:txBody>
      </p:sp>
      <p:pic>
        <p:nvPicPr>
          <p:cNvPr id="5" name="Picture 4"/>
          <p:cNvPicPr>
            <a:picLocks noChangeAspect="1"/>
          </p:cNvPicPr>
          <p:nvPr/>
        </p:nvPicPr>
        <p:blipFill>
          <a:blip r:embed="rId4"/>
          <a:stretch>
            <a:fillRect/>
          </a:stretch>
        </p:blipFill>
        <p:spPr>
          <a:xfrm>
            <a:off x="1891137" y="802940"/>
            <a:ext cx="8779001" cy="4755511"/>
          </a:xfrm>
          <a:prstGeom prst="rect">
            <a:avLst/>
          </a:prstGeom>
        </p:spPr>
      </p:pic>
    </p:spTree>
    <p:extLst>
      <p:ext uri="{BB962C8B-B14F-4D97-AF65-F5344CB8AC3E}">
        <p14:creationId xmlns:p14="http://schemas.microsoft.com/office/powerpoint/2010/main" val="21159504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cxnSp>
        <p:nvCxnSpPr>
          <p:cNvPr id="183" name="Google Shape;183;p15"/>
          <p:cNvCxnSpPr/>
          <p:nvPr/>
        </p:nvCxnSpPr>
        <p:spPr>
          <a:xfrm>
            <a:off x="0" y="6845300"/>
            <a:ext cx="12192000" cy="0"/>
          </a:xfrm>
          <a:prstGeom prst="straightConnector1">
            <a:avLst/>
          </a:prstGeom>
          <a:noFill/>
          <a:ln w="152400" cap="flat" cmpd="sng">
            <a:solidFill>
              <a:srgbClr val="284359"/>
            </a:solidFill>
            <a:prstDash val="solid"/>
            <a:round/>
            <a:headEnd type="none" w="sm" len="sm"/>
            <a:tailEnd type="none" w="sm" len="sm"/>
          </a:ln>
        </p:spPr>
      </p:cxnSp>
      <p:sp>
        <p:nvSpPr>
          <p:cNvPr id="10" name="Google Shape;173;p15"/>
          <p:cNvSpPr txBox="1"/>
          <p:nvPr/>
        </p:nvSpPr>
        <p:spPr>
          <a:xfrm>
            <a:off x="439616" y="496985"/>
            <a:ext cx="8370277" cy="482568"/>
          </a:xfrm>
          <a:prstGeom prst="rect">
            <a:avLst/>
          </a:prstGeom>
          <a:noFill/>
          <a:ln>
            <a:noFill/>
          </a:ln>
        </p:spPr>
        <p:txBody>
          <a:bodyPr spcFirstLastPara="1" wrap="square" lIns="0" tIns="0" rIns="0" bIns="0" anchor="t" anchorCtr="0">
            <a:spAutoFit/>
          </a:bodyPr>
          <a:lstStyle/>
          <a:p>
            <a:pPr>
              <a:lnSpc>
                <a:spcPct val="97999"/>
              </a:lnSpc>
            </a:pPr>
            <a:r>
              <a:rPr lang="en-US" sz="3200" b="1" dirty="0">
                <a:solidFill>
                  <a:srgbClr val="26485B"/>
                </a:solidFill>
                <a:latin typeface="Fira Sans"/>
                <a:sym typeface="Fira Sans"/>
              </a:rPr>
              <a:t>Summary</a:t>
            </a:r>
            <a:endParaRPr sz="3200" dirty="0"/>
          </a:p>
        </p:txBody>
      </p:sp>
      <p:sp>
        <p:nvSpPr>
          <p:cNvPr id="6" name="Rectangle 5"/>
          <p:cNvSpPr/>
          <p:nvPr/>
        </p:nvSpPr>
        <p:spPr>
          <a:xfrm>
            <a:off x="509954" y="5513723"/>
            <a:ext cx="530915" cy="956993"/>
          </a:xfrm>
          <a:prstGeom prst="rect">
            <a:avLst/>
          </a:prstGeom>
        </p:spPr>
        <p:txBody>
          <a:bodyPr wrap="none">
            <a:spAutoFit/>
          </a:bodyPr>
          <a:lstStyle/>
          <a:p>
            <a:pPr>
              <a:lnSpc>
                <a:spcPct val="97999"/>
              </a:lnSpc>
            </a:pPr>
            <a:endParaRPr lang="en-US" dirty="0"/>
          </a:p>
          <a:p>
            <a:pPr marL="342900" indent="-342900">
              <a:lnSpc>
                <a:spcPct val="97999"/>
              </a:lnSpc>
              <a:buFont typeface="Wingdings" panose="05000000000000000000" pitchFamily="2" charset="2"/>
              <a:buChar char="Ø"/>
            </a:pPr>
            <a:endParaRPr lang="en-IN" dirty="0"/>
          </a:p>
          <a:p>
            <a:pPr marL="342900" lvl="0" indent="-342900">
              <a:lnSpc>
                <a:spcPct val="97999"/>
              </a:lnSpc>
              <a:buFont typeface="Wingdings" panose="05000000000000000000" pitchFamily="2" charset="2"/>
              <a:buChar char="Ø"/>
            </a:pPr>
            <a:endParaRPr lang="en-US" sz="2133" dirty="0"/>
          </a:p>
        </p:txBody>
      </p:sp>
      <p:sp>
        <p:nvSpPr>
          <p:cNvPr id="3" name="Rectangle 2"/>
          <p:cNvSpPr/>
          <p:nvPr/>
        </p:nvSpPr>
        <p:spPr>
          <a:xfrm>
            <a:off x="439616" y="1180155"/>
            <a:ext cx="9662746" cy="3338735"/>
          </a:xfrm>
          <a:prstGeom prst="rect">
            <a:avLst/>
          </a:prstGeom>
        </p:spPr>
        <p:txBody>
          <a:bodyPr wrap="square">
            <a:spAutoFit/>
          </a:bodyPr>
          <a:lstStyle/>
          <a:p>
            <a:pPr marL="285750" indent="-285750" algn="just">
              <a:lnSpc>
                <a:spcPct val="200000"/>
              </a:lnSpc>
              <a:buFont typeface="Wingdings" panose="05000000000000000000" pitchFamily="2" charset="2"/>
              <a:buChar char="Ø"/>
            </a:pPr>
            <a:r>
              <a:rPr lang="en-IN" dirty="0">
                <a:solidFill>
                  <a:srgbClr val="0070C0"/>
                </a:solidFill>
              </a:rPr>
              <a:t>Data Cleaning &amp; Processing: Handled missing values, outliers, and encoded categorical features.  </a:t>
            </a:r>
          </a:p>
          <a:p>
            <a:pPr marL="285750" indent="-285750" algn="just">
              <a:lnSpc>
                <a:spcPct val="200000"/>
              </a:lnSpc>
              <a:buFont typeface="Wingdings" panose="05000000000000000000" pitchFamily="2" charset="2"/>
              <a:buChar char="Ø"/>
            </a:pPr>
            <a:r>
              <a:rPr lang="en-IN" dirty="0">
                <a:solidFill>
                  <a:srgbClr val="0070C0"/>
                </a:solidFill>
              </a:rPr>
              <a:t>Algorithms Used: Linear Regression – Predicts content ratings.  </a:t>
            </a:r>
          </a:p>
          <a:p>
            <a:pPr marL="285750" indent="-285750" algn="just">
              <a:lnSpc>
                <a:spcPct val="200000"/>
              </a:lnSpc>
              <a:buFont typeface="Wingdings" panose="05000000000000000000" pitchFamily="2" charset="2"/>
              <a:buChar char="Ø"/>
            </a:pPr>
            <a:r>
              <a:rPr lang="en-IN" dirty="0">
                <a:solidFill>
                  <a:srgbClr val="0070C0"/>
                </a:solidFill>
              </a:rPr>
              <a:t>SVD – Builds a recommendation system using latent factors.</a:t>
            </a:r>
          </a:p>
          <a:p>
            <a:pPr marL="285750" indent="-285750" algn="just">
              <a:lnSpc>
                <a:spcPct val="200000"/>
              </a:lnSpc>
              <a:buFont typeface="Wingdings" panose="05000000000000000000" pitchFamily="2" charset="2"/>
              <a:buChar char="Ø"/>
            </a:pPr>
            <a:r>
              <a:rPr lang="en-IN" dirty="0">
                <a:solidFill>
                  <a:srgbClr val="0070C0"/>
                </a:solidFill>
              </a:rPr>
              <a:t>Bollinger Bands – Analyzes rating trends over time.</a:t>
            </a:r>
          </a:p>
          <a:p>
            <a:pPr marL="285750" indent="-285750" algn="just">
              <a:lnSpc>
                <a:spcPct val="200000"/>
              </a:lnSpc>
              <a:buFont typeface="Wingdings" panose="05000000000000000000" pitchFamily="2" charset="2"/>
              <a:buChar char="Ø"/>
            </a:pPr>
            <a:r>
              <a:rPr lang="en-IN" dirty="0">
                <a:solidFill>
                  <a:srgbClr val="0070C0"/>
                </a:solidFill>
              </a:rPr>
              <a:t>Performance Evaluation: Compared different models to select the best approach. </a:t>
            </a:r>
          </a:p>
          <a:p>
            <a:pPr marL="285750" indent="-285750" algn="just">
              <a:lnSpc>
                <a:spcPct val="200000"/>
              </a:lnSpc>
              <a:buFont typeface="Wingdings" panose="05000000000000000000" pitchFamily="2" charset="2"/>
              <a:buChar char="Ø"/>
            </a:pPr>
            <a:r>
              <a:rPr lang="en-IN" dirty="0">
                <a:solidFill>
                  <a:srgbClr val="0070C0"/>
                </a:solidFill>
              </a:rPr>
              <a:t>Final Outcome: A personalized recommendation system improving content discovery for users.</a:t>
            </a:r>
          </a:p>
        </p:txBody>
      </p:sp>
    </p:spTree>
    <p:extLst>
      <p:ext uri="{BB962C8B-B14F-4D97-AF65-F5344CB8AC3E}">
        <p14:creationId xmlns:p14="http://schemas.microsoft.com/office/powerpoint/2010/main" val="32015047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cxnSp>
        <p:nvCxnSpPr>
          <p:cNvPr id="183" name="Google Shape;183;p15"/>
          <p:cNvCxnSpPr/>
          <p:nvPr/>
        </p:nvCxnSpPr>
        <p:spPr>
          <a:xfrm>
            <a:off x="0" y="6845300"/>
            <a:ext cx="12192000" cy="0"/>
          </a:xfrm>
          <a:prstGeom prst="straightConnector1">
            <a:avLst/>
          </a:prstGeom>
          <a:noFill/>
          <a:ln w="152400" cap="flat" cmpd="sng">
            <a:solidFill>
              <a:srgbClr val="284359"/>
            </a:solidFill>
            <a:prstDash val="solid"/>
            <a:round/>
            <a:headEnd type="none" w="sm" len="sm"/>
            <a:tailEnd type="none" w="sm" len="sm"/>
          </a:ln>
        </p:spPr>
      </p:cxnSp>
      <p:sp>
        <p:nvSpPr>
          <p:cNvPr id="10" name="Google Shape;173;p15"/>
          <p:cNvSpPr txBox="1"/>
          <p:nvPr/>
        </p:nvSpPr>
        <p:spPr>
          <a:xfrm>
            <a:off x="3453913" y="2695063"/>
            <a:ext cx="6901959" cy="1206484"/>
          </a:xfrm>
          <a:prstGeom prst="rect">
            <a:avLst/>
          </a:prstGeom>
          <a:noFill/>
          <a:ln>
            <a:noFill/>
          </a:ln>
        </p:spPr>
        <p:txBody>
          <a:bodyPr spcFirstLastPara="1" wrap="square" lIns="0" tIns="0" rIns="0" bIns="0" anchor="t" anchorCtr="0">
            <a:spAutoFit/>
          </a:bodyPr>
          <a:lstStyle/>
          <a:p>
            <a:pPr>
              <a:lnSpc>
                <a:spcPct val="97999"/>
              </a:lnSpc>
            </a:pPr>
            <a:r>
              <a:rPr lang="en-US" sz="8000" b="1" dirty="0">
                <a:solidFill>
                  <a:srgbClr val="26485B"/>
                </a:solidFill>
                <a:latin typeface="Fira Sans"/>
                <a:sym typeface="Fira Sans"/>
              </a:rPr>
              <a:t>Thank You !</a:t>
            </a:r>
            <a:endParaRPr sz="8000" dirty="0"/>
          </a:p>
        </p:txBody>
      </p:sp>
      <p:sp>
        <p:nvSpPr>
          <p:cNvPr id="6" name="Rectangle 5"/>
          <p:cNvSpPr/>
          <p:nvPr/>
        </p:nvSpPr>
        <p:spPr>
          <a:xfrm>
            <a:off x="509954" y="5513723"/>
            <a:ext cx="530915" cy="956993"/>
          </a:xfrm>
          <a:prstGeom prst="rect">
            <a:avLst/>
          </a:prstGeom>
        </p:spPr>
        <p:txBody>
          <a:bodyPr wrap="none">
            <a:spAutoFit/>
          </a:bodyPr>
          <a:lstStyle/>
          <a:p>
            <a:pPr>
              <a:lnSpc>
                <a:spcPct val="97999"/>
              </a:lnSpc>
            </a:pPr>
            <a:endParaRPr lang="en-US" dirty="0"/>
          </a:p>
          <a:p>
            <a:pPr marL="342900" indent="-342900">
              <a:lnSpc>
                <a:spcPct val="97999"/>
              </a:lnSpc>
              <a:buFont typeface="Wingdings" panose="05000000000000000000" pitchFamily="2" charset="2"/>
              <a:buChar char="Ø"/>
            </a:pPr>
            <a:endParaRPr lang="en-IN" dirty="0"/>
          </a:p>
          <a:p>
            <a:pPr marL="342900" lvl="0" indent="-342900">
              <a:lnSpc>
                <a:spcPct val="97999"/>
              </a:lnSpc>
              <a:buFont typeface="Wingdings" panose="05000000000000000000" pitchFamily="2" charset="2"/>
              <a:buChar char="Ø"/>
            </a:pPr>
            <a:endParaRPr lang="en-US" sz="2133" dirty="0"/>
          </a:p>
        </p:txBody>
      </p:sp>
    </p:spTree>
    <p:extLst>
      <p:ext uri="{BB962C8B-B14F-4D97-AF65-F5344CB8AC3E}">
        <p14:creationId xmlns:p14="http://schemas.microsoft.com/office/powerpoint/2010/main" val="513514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73" name="Google Shape;173;p15"/>
          <p:cNvSpPr txBox="1"/>
          <p:nvPr/>
        </p:nvSpPr>
        <p:spPr>
          <a:xfrm>
            <a:off x="538019" y="179798"/>
            <a:ext cx="7750620" cy="542906"/>
          </a:xfrm>
          <a:prstGeom prst="rect">
            <a:avLst/>
          </a:prstGeom>
          <a:noFill/>
          <a:ln>
            <a:noFill/>
          </a:ln>
        </p:spPr>
        <p:txBody>
          <a:bodyPr spcFirstLastPara="1" wrap="square" lIns="0" tIns="0" rIns="0" bIns="0" anchor="t" anchorCtr="0">
            <a:spAutoFit/>
          </a:bodyPr>
          <a:lstStyle/>
          <a:p>
            <a:pPr>
              <a:lnSpc>
                <a:spcPct val="97999"/>
              </a:lnSpc>
            </a:pPr>
            <a:r>
              <a:rPr lang="en-US" sz="3600" b="1" dirty="0">
                <a:solidFill>
                  <a:srgbClr val="26485B"/>
                </a:solidFill>
                <a:latin typeface="Fira Sans"/>
                <a:sym typeface="Fira Sans"/>
              </a:rPr>
              <a:t>Display First and Last Few Rows</a:t>
            </a:r>
            <a:endParaRPr sz="3600" dirty="0"/>
          </a:p>
        </p:txBody>
      </p:sp>
      <p:cxnSp>
        <p:nvCxnSpPr>
          <p:cNvPr id="183" name="Google Shape;183;p15"/>
          <p:cNvCxnSpPr/>
          <p:nvPr/>
        </p:nvCxnSpPr>
        <p:spPr>
          <a:xfrm>
            <a:off x="0" y="6845300"/>
            <a:ext cx="12192000" cy="0"/>
          </a:xfrm>
          <a:prstGeom prst="straightConnector1">
            <a:avLst/>
          </a:prstGeom>
          <a:noFill/>
          <a:ln w="152400" cap="flat" cmpd="sng">
            <a:solidFill>
              <a:srgbClr val="284359"/>
            </a:solidFill>
            <a:prstDash val="solid"/>
            <a:round/>
            <a:headEnd type="none" w="sm" len="sm"/>
            <a:tailEnd type="none" w="sm" len="sm"/>
          </a:ln>
        </p:spPr>
      </p:cxnSp>
      <p:pic>
        <p:nvPicPr>
          <p:cNvPr id="185" name="Google Shape;185;p15"/>
          <p:cNvPicPr preferRelativeResize="0"/>
          <p:nvPr/>
        </p:nvPicPr>
        <p:blipFill>
          <a:blip r:embed="rId3">
            <a:alphaModFix/>
          </a:blip>
          <a:stretch>
            <a:fillRect/>
          </a:stretch>
        </p:blipFill>
        <p:spPr>
          <a:xfrm>
            <a:off x="5361853" y="2732125"/>
            <a:ext cx="1389176" cy="1352328"/>
          </a:xfrm>
          <a:prstGeom prst="rect">
            <a:avLst/>
          </a:prstGeom>
          <a:noFill/>
          <a:ln>
            <a:noFill/>
          </a:ln>
        </p:spPr>
      </p:pic>
      <p:sp>
        <p:nvSpPr>
          <p:cNvPr id="2" name="Rectangle 1"/>
          <p:cNvSpPr/>
          <p:nvPr/>
        </p:nvSpPr>
        <p:spPr>
          <a:xfrm>
            <a:off x="538019" y="5462358"/>
            <a:ext cx="5308866" cy="735714"/>
          </a:xfrm>
          <a:prstGeom prst="rect">
            <a:avLst/>
          </a:prstGeom>
        </p:spPr>
        <p:txBody>
          <a:bodyPr wrap="square">
            <a:spAutoFit/>
          </a:bodyPr>
          <a:lstStyle/>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 Prints the dataset for verification.</a:t>
            </a:r>
          </a:p>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 Shows first and last few rows.</a:t>
            </a:r>
          </a:p>
        </p:txBody>
      </p:sp>
      <p:pic>
        <p:nvPicPr>
          <p:cNvPr id="4" name="Picture 3"/>
          <p:cNvPicPr>
            <a:picLocks noChangeAspect="1"/>
          </p:cNvPicPr>
          <p:nvPr/>
        </p:nvPicPr>
        <p:blipFill>
          <a:blip r:embed="rId4"/>
          <a:stretch>
            <a:fillRect/>
          </a:stretch>
        </p:blipFill>
        <p:spPr>
          <a:xfrm>
            <a:off x="1459523" y="783040"/>
            <a:ext cx="7403123" cy="4316498"/>
          </a:xfrm>
          <a:prstGeom prst="rect">
            <a:avLst/>
          </a:prstGeom>
        </p:spPr>
      </p:pic>
    </p:spTree>
    <p:extLst>
      <p:ext uri="{BB962C8B-B14F-4D97-AF65-F5344CB8AC3E}">
        <p14:creationId xmlns:p14="http://schemas.microsoft.com/office/powerpoint/2010/main" val="3735840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73" name="Google Shape;173;p15"/>
          <p:cNvSpPr txBox="1"/>
          <p:nvPr/>
        </p:nvSpPr>
        <p:spPr>
          <a:xfrm>
            <a:off x="467680" y="491154"/>
            <a:ext cx="7750620" cy="542906"/>
          </a:xfrm>
          <a:prstGeom prst="rect">
            <a:avLst/>
          </a:prstGeom>
          <a:noFill/>
          <a:ln>
            <a:noFill/>
          </a:ln>
        </p:spPr>
        <p:txBody>
          <a:bodyPr spcFirstLastPara="1" wrap="square" lIns="0" tIns="0" rIns="0" bIns="0" anchor="t" anchorCtr="0">
            <a:spAutoFit/>
          </a:bodyPr>
          <a:lstStyle/>
          <a:p>
            <a:pPr>
              <a:lnSpc>
                <a:spcPct val="97999"/>
              </a:lnSpc>
            </a:pPr>
            <a:r>
              <a:rPr lang="en-US" sz="3600" b="1" dirty="0">
                <a:solidFill>
                  <a:srgbClr val="26485B"/>
                </a:solidFill>
                <a:latin typeface="Fira Sans"/>
                <a:sym typeface="Fira Sans"/>
              </a:rPr>
              <a:t>Display First five Rows of Dataset</a:t>
            </a:r>
            <a:endParaRPr sz="3600" dirty="0"/>
          </a:p>
        </p:txBody>
      </p:sp>
      <p:cxnSp>
        <p:nvCxnSpPr>
          <p:cNvPr id="183" name="Google Shape;183;p15"/>
          <p:cNvCxnSpPr/>
          <p:nvPr/>
        </p:nvCxnSpPr>
        <p:spPr>
          <a:xfrm>
            <a:off x="0" y="6845300"/>
            <a:ext cx="12192000" cy="0"/>
          </a:xfrm>
          <a:prstGeom prst="straightConnector1">
            <a:avLst/>
          </a:prstGeom>
          <a:noFill/>
          <a:ln w="152400" cap="flat" cmpd="sng">
            <a:solidFill>
              <a:srgbClr val="284359"/>
            </a:solidFill>
            <a:prstDash val="solid"/>
            <a:round/>
            <a:headEnd type="none" w="sm" len="sm"/>
            <a:tailEnd type="none" w="sm" len="sm"/>
          </a:ln>
        </p:spPr>
      </p:cxnSp>
      <p:pic>
        <p:nvPicPr>
          <p:cNvPr id="185" name="Google Shape;185;p15"/>
          <p:cNvPicPr preferRelativeResize="0"/>
          <p:nvPr/>
        </p:nvPicPr>
        <p:blipFill>
          <a:blip r:embed="rId3">
            <a:alphaModFix/>
          </a:blip>
          <a:stretch>
            <a:fillRect/>
          </a:stretch>
        </p:blipFill>
        <p:spPr>
          <a:xfrm>
            <a:off x="5361853" y="2732125"/>
            <a:ext cx="1389176" cy="1352328"/>
          </a:xfrm>
          <a:prstGeom prst="rect">
            <a:avLst/>
          </a:prstGeom>
          <a:noFill/>
          <a:ln>
            <a:noFill/>
          </a:ln>
        </p:spPr>
      </p:pic>
      <p:sp>
        <p:nvSpPr>
          <p:cNvPr id="2" name="Rectangle 1"/>
          <p:cNvSpPr/>
          <p:nvPr/>
        </p:nvSpPr>
        <p:spPr>
          <a:xfrm>
            <a:off x="835269" y="5462358"/>
            <a:ext cx="7596554" cy="735714"/>
          </a:xfrm>
          <a:prstGeom prst="rect">
            <a:avLst/>
          </a:prstGeom>
        </p:spPr>
        <p:txBody>
          <a:bodyPr wrap="square">
            <a:spAutoFit/>
          </a:bodyPr>
          <a:lstStyle/>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 Displays the first 5 rows using head().</a:t>
            </a:r>
          </a:p>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 Helps understand the dataset structure.</a:t>
            </a:r>
          </a:p>
        </p:txBody>
      </p:sp>
      <p:pic>
        <p:nvPicPr>
          <p:cNvPr id="3" name="Picture 2"/>
          <p:cNvPicPr>
            <a:picLocks noChangeAspect="1"/>
          </p:cNvPicPr>
          <p:nvPr/>
        </p:nvPicPr>
        <p:blipFill>
          <a:blip r:embed="rId4"/>
          <a:stretch>
            <a:fillRect/>
          </a:stretch>
        </p:blipFill>
        <p:spPr>
          <a:xfrm>
            <a:off x="2203317" y="1439646"/>
            <a:ext cx="7148146" cy="3333760"/>
          </a:xfrm>
          <a:prstGeom prst="rect">
            <a:avLst/>
          </a:prstGeom>
        </p:spPr>
      </p:pic>
    </p:spTree>
    <p:extLst>
      <p:ext uri="{BB962C8B-B14F-4D97-AF65-F5344CB8AC3E}">
        <p14:creationId xmlns:p14="http://schemas.microsoft.com/office/powerpoint/2010/main" val="4023975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73" name="Google Shape;173;p15"/>
          <p:cNvSpPr txBox="1"/>
          <p:nvPr/>
        </p:nvSpPr>
        <p:spPr>
          <a:xfrm>
            <a:off x="467680" y="491154"/>
            <a:ext cx="7750620" cy="542906"/>
          </a:xfrm>
          <a:prstGeom prst="rect">
            <a:avLst/>
          </a:prstGeom>
          <a:noFill/>
          <a:ln>
            <a:noFill/>
          </a:ln>
        </p:spPr>
        <p:txBody>
          <a:bodyPr spcFirstLastPara="1" wrap="square" lIns="0" tIns="0" rIns="0" bIns="0" anchor="t" anchorCtr="0">
            <a:spAutoFit/>
          </a:bodyPr>
          <a:lstStyle/>
          <a:p>
            <a:pPr>
              <a:lnSpc>
                <a:spcPct val="97999"/>
              </a:lnSpc>
            </a:pPr>
            <a:r>
              <a:rPr lang="en-US" sz="3600" b="1" dirty="0">
                <a:solidFill>
                  <a:srgbClr val="26485B"/>
                </a:solidFill>
                <a:latin typeface="Fira Sans"/>
                <a:sym typeface="Fira Sans"/>
              </a:rPr>
              <a:t>Checking Dataset Volume</a:t>
            </a:r>
            <a:endParaRPr sz="3600" dirty="0"/>
          </a:p>
        </p:txBody>
      </p:sp>
      <p:cxnSp>
        <p:nvCxnSpPr>
          <p:cNvPr id="183" name="Google Shape;183;p15"/>
          <p:cNvCxnSpPr/>
          <p:nvPr/>
        </p:nvCxnSpPr>
        <p:spPr>
          <a:xfrm>
            <a:off x="0" y="6845300"/>
            <a:ext cx="12192000" cy="0"/>
          </a:xfrm>
          <a:prstGeom prst="straightConnector1">
            <a:avLst/>
          </a:prstGeom>
          <a:noFill/>
          <a:ln w="152400" cap="flat" cmpd="sng">
            <a:solidFill>
              <a:srgbClr val="284359"/>
            </a:solidFill>
            <a:prstDash val="solid"/>
            <a:round/>
            <a:headEnd type="none" w="sm" len="sm"/>
            <a:tailEnd type="none" w="sm" len="sm"/>
          </a:ln>
        </p:spPr>
      </p:cxnSp>
      <p:pic>
        <p:nvPicPr>
          <p:cNvPr id="185" name="Google Shape;185;p15"/>
          <p:cNvPicPr preferRelativeResize="0"/>
          <p:nvPr/>
        </p:nvPicPr>
        <p:blipFill>
          <a:blip r:embed="rId3">
            <a:alphaModFix/>
          </a:blip>
          <a:stretch>
            <a:fillRect/>
          </a:stretch>
        </p:blipFill>
        <p:spPr>
          <a:xfrm>
            <a:off x="5361853" y="2732125"/>
            <a:ext cx="1389176" cy="1352328"/>
          </a:xfrm>
          <a:prstGeom prst="rect">
            <a:avLst/>
          </a:prstGeom>
          <a:noFill/>
          <a:ln>
            <a:noFill/>
          </a:ln>
        </p:spPr>
      </p:pic>
      <p:sp>
        <p:nvSpPr>
          <p:cNvPr id="2" name="Rectangle 1"/>
          <p:cNvSpPr/>
          <p:nvPr/>
        </p:nvSpPr>
        <p:spPr>
          <a:xfrm>
            <a:off x="835269" y="5462358"/>
            <a:ext cx="7596554" cy="735714"/>
          </a:xfrm>
          <a:prstGeom prst="rect">
            <a:avLst/>
          </a:prstGeom>
        </p:spPr>
        <p:txBody>
          <a:bodyPr wrap="square">
            <a:spAutoFit/>
          </a:bodyPr>
          <a:lstStyle/>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Check the number of rows and columns.</a:t>
            </a:r>
          </a:p>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Confirms data volume.</a:t>
            </a:r>
          </a:p>
        </p:txBody>
      </p:sp>
      <p:pic>
        <p:nvPicPr>
          <p:cNvPr id="4" name="Picture 3"/>
          <p:cNvPicPr>
            <a:picLocks noChangeAspect="1"/>
          </p:cNvPicPr>
          <p:nvPr/>
        </p:nvPicPr>
        <p:blipFill>
          <a:blip r:embed="rId4"/>
          <a:stretch>
            <a:fillRect/>
          </a:stretch>
        </p:blipFill>
        <p:spPr>
          <a:xfrm>
            <a:off x="3257073" y="2411965"/>
            <a:ext cx="5315427" cy="962194"/>
          </a:xfrm>
          <a:prstGeom prst="rect">
            <a:avLst/>
          </a:prstGeom>
        </p:spPr>
      </p:pic>
    </p:spTree>
    <p:extLst>
      <p:ext uri="{BB962C8B-B14F-4D97-AF65-F5344CB8AC3E}">
        <p14:creationId xmlns:p14="http://schemas.microsoft.com/office/powerpoint/2010/main" val="6159272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73" name="Google Shape;173;p15"/>
          <p:cNvSpPr txBox="1"/>
          <p:nvPr/>
        </p:nvSpPr>
        <p:spPr>
          <a:xfrm>
            <a:off x="639618" y="244453"/>
            <a:ext cx="7750620" cy="603242"/>
          </a:xfrm>
          <a:prstGeom prst="rect">
            <a:avLst/>
          </a:prstGeom>
          <a:noFill/>
          <a:ln>
            <a:noFill/>
          </a:ln>
        </p:spPr>
        <p:txBody>
          <a:bodyPr spcFirstLastPara="1" wrap="square" lIns="0" tIns="0" rIns="0" bIns="0" anchor="t" anchorCtr="0">
            <a:spAutoFit/>
          </a:bodyPr>
          <a:lstStyle/>
          <a:p>
            <a:pPr>
              <a:lnSpc>
                <a:spcPct val="97999"/>
              </a:lnSpc>
            </a:pPr>
            <a:r>
              <a:rPr lang="en-US" sz="4000" b="1" dirty="0">
                <a:solidFill>
                  <a:srgbClr val="26485B"/>
                </a:solidFill>
                <a:latin typeface="Fira Sans"/>
                <a:sym typeface="Fira Sans"/>
              </a:rPr>
              <a:t>Data Types in Dataset</a:t>
            </a:r>
            <a:endParaRPr sz="4000" dirty="0"/>
          </a:p>
        </p:txBody>
      </p:sp>
      <p:cxnSp>
        <p:nvCxnSpPr>
          <p:cNvPr id="183" name="Google Shape;183;p15"/>
          <p:cNvCxnSpPr/>
          <p:nvPr/>
        </p:nvCxnSpPr>
        <p:spPr>
          <a:xfrm>
            <a:off x="0" y="6845300"/>
            <a:ext cx="12192000" cy="0"/>
          </a:xfrm>
          <a:prstGeom prst="straightConnector1">
            <a:avLst/>
          </a:prstGeom>
          <a:noFill/>
          <a:ln w="152400" cap="flat" cmpd="sng">
            <a:solidFill>
              <a:srgbClr val="284359"/>
            </a:solidFill>
            <a:prstDash val="solid"/>
            <a:round/>
            <a:headEnd type="none" w="sm" len="sm"/>
            <a:tailEnd type="none" w="sm" len="sm"/>
          </a:ln>
        </p:spPr>
      </p:cxnSp>
      <p:pic>
        <p:nvPicPr>
          <p:cNvPr id="185" name="Google Shape;185;p15"/>
          <p:cNvPicPr preferRelativeResize="0"/>
          <p:nvPr/>
        </p:nvPicPr>
        <p:blipFill>
          <a:blip r:embed="rId3">
            <a:alphaModFix/>
          </a:blip>
          <a:stretch>
            <a:fillRect/>
          </a:stretch>
        </p:blipFill>
        <p:spPr>
          <a:xfrm>
            <a:off x="5361853" y="2732125"/>
            <a:ext cx="1389176" cy="1352328"/>
          </a:xfrm>
          <a:prstGeom prst="rect">
            <a:avLst/>
          </a:prstGeom>
          <a:noFill/>
          <a:ln>
            <a:noFill/>
          </a:ln>
        </p:spPr>
      </p:pic>
      <p:sp>
        <p:nvSpPr>
          <p:cNvPr id="2" name="Rectangle 1"/>
          <p:cNvSpPr/>
          <p:nvPr/>
        </p:nvSpPr>
        <p:spPr>
          <a:xfrm>
            <a:off x="156042" y="5434592"/>
            <a:ext cx="12155892" cy="735714"/>
          </a:xfrm>
          <a:prstGeom prst="rect">
            <a:avLst/>
          </a:prstGeom>
        </p:spPr>
        <p:txBody>
          <a:bodyPr wrap="none">
            <a:spAutoFit/>
          </a:bodyPr>
          <a:lstStyle/>
          <a:p>
            <a:pPr marL="342900" lvl="0" indent="-342900">
              <a:lnSpc>
                <a:spcPct val="97999"/>
              </a:lnSpc>
              <a:buFont typeface="Wingdings" panose="05000000000000000000" pitchFamily="2" charset="2"/>
              <a:buChar char="Ø"/>
            </a:pPr>
            <a:r>
              <a:rPr lang="en-US" sz="2133" b="1" dirty="0">
                <a:solidFill>
                  <a:srgbClr val="26485B"/>
                </a:solidFill>
                <a:latin typeface="Fira Sans"/>
                <a:sym typeface="Fira Sans"/>
              </a:rPr>
              <a:t>The code prints the data types of each columns in the data DataFrame , showing a mix of </a:t>
            </a:r>
          </a:p>
          <a:p>
            <a:pPr lvl="0">
              <a:lnSpc>
                <a:spcPct val="97999"/>
              </a:lnSpc>
            </a:pPr>
            <a:r>
              <a:rPr lang="en-US" sz="2133" b="1" dirty="0">
                <a:solidFill>
                  <a:srgbClr val="26485B"/>
                </a:solidFill>
                <a:latin typeface="Fira Sans"/>
                <a:sym typeface="Fira Sans"/>
              </a:rPr>
              <a:t>     Object (categorical/text) and int 64 (numerical) types. </a:t>
            </a:r>
            <a:endParaRPr lang="en-US" sz="2133" dirty="0"/>
          </a:p>
        </p:txBody>
      </p:sp>
      <p:pic>
        <p:nvPicPr>
          <p:cNvPr id="4" name="Picture 3"/>
          <p:cNvPicPr>
            <a:picLocks noChangeAspect="1"/>
          </p:cNvPicPr>
          <p:nvPr/>
        </p:nvPicPr>
        <p:blipFill>
          <a:blip r:embed="rId4"/>
          <a:stretch>
            <a:fillRect/>
          </a:stretch>
        </p:blipFill>
        <p:spPr>
          <a:xfrm>
            <a:off x="3921369" y="1381986"/>
            <a:ext cx="3842239" cy="3211814"/>
          </a:xfrm>
          <a:prstGeom prst="rect">
            <a:avLst/>
          </a:prstGeom>
        </p:spPr>
      </p:pic>
    </p:spTree>
    <p:extLst>
      <p:ext uri="{BB962C8B-B14F-4D97-AF65-F5344CB8AC3E}">
        <p14:creationId xmlns:p14="http://schemas.microsoft.com/office/powerpoint/2010/main" val="37171270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1204</TotalTime>
  <Words>962</Words>
  <Application>Microsoft Office PowerPoint</Application>
  <PresentationFormat>Widescreen</PresentationFormat>
  <Paragraphs>169</Paragraphs>
  <Slides>56</Slides>
  <Notes>55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Arial</vt:lpstr>
      <vt:lpstr>Calibri</vt:lpstr>
      <vt:lpstr>Calibri Light</vt:lpstr>
      <vt:lpstr>Fira Sans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meetpandit2105@gmail.com</dc:creator>
  <cp:lastModifiedBy>divya patel</cp:lastModifiedBy>
  <cp:revision>143</cp:revision>
  <dcterms:created xsi:type="dcterms:W3CDTF">2025-03-19T04:21:49Z</dcterms:created>
  <dcterms:modified xsi:type="dcterms:W3CDTF">2025-04-26T02:09:19Z</dcterms:modified>
</cp:coreProperties>
</file>